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395" r:id="rId75"/>
    <p:sldId id="396" r:id="rId76"/>
    <p:sldId id="397" r:id="rId77"/>
    <p:sldId id="398" r:id="rId78"/>
    <p:sldId id="399" r:id="rId79"/>
    <p:sldId id="400" r:id="rId80"/>
    <p:sldId id="401" r:id="rId81"/>
    <p:sldId id="402" r:id="rId82"/>
    <p:sldId id="403" r:id="rId83"/>
    <p:sldId id="404"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293" r:id="rId97"/>
    <p:sldId id="294" r:id="rId98"/>
    <p:sldId id="418" r:id="rId99"/>
    <p:sldId id="295" r:id="rId100"/>
    <p:sldId id="296" r:id="rId101"/>
    <p:sldId id="297" r:id="rId102"/>
    <p:sldId id="298" r:id="rId103"/>
    <p:sldId id="299" r:id="rId104"/>
    <p:sldId id="300" r:id="rId105"/>
    <p:sldId id="301" r:id="rId106"/>
    <p:sldId id="302" r:id="rId107"/>
    <p:sldId id="303" r:id="rId108"/>
    <p:sldId id="304" r:id="rId109"/>
    <p:sldId id="305" r:id="rId110"/>
    <p:sldId id="306" r:id="rId111"/>
    <p:sldId id="307" r:id="rId112"/>
    <p:sldId id="308" r:id="rId113"/>
    <p:sldId id="309" r:id="rId114"/>
    <p:sldId id="310" r:id="rId115"/>
    <p:sldId id="311" r:id="rId116"/>
    <p:sldId id="312" r:id="rId117"/>
    <p:sldId id="313" r:id="rId118"/>
    <p:sldId id="314" r:id="rId119"/>
    <p:sldId id="315" r:id="rId120"/>
    <p:sldId id="316" r:id="rId121"/>
    <p:sldId id="317" r:id="rId122"/>
    <p:sldId id="318" r:id="rId123"/>
    <p:sldId id="319" r:id="rId124"/>
    <p:sldId id="320" r:id="rId125"/>
    <p:sldId id="321" r:id="rId126"/>
    <p:sldId id="322" r:id="rId127"/>
    <p:sldId id="323" r:id="rId128"/>
    <p:sldId id="324" r:id="rId129"/>
    <p:sldId id="325" r:id="rId130"/>
    <p:sldId id="326" r:id="rId131"/>
    <p:sldId id="327" r:id="rId132"/>
    <p:sldId id="328" r:id="rId133"/>
    <p:sldId id="329" r:id="rId134"/>
    <p:sldId id="330" r:id="rId135"/>
    <p:sldId id="331" r:id="rId136"/>
    <p:sldId id="332" r:id="rId137"/>
    <p:sldId id="333" r:id="rId138"/>
    <p:sldId id="334" r:id="rId139"/>
    <p:sldId id="335" r:id="rId140"/>
    <p:sldId id="336" r:id="rId141"/>
    <p:sldId id="337" r:id="rId142"/>
    <p:sldId id="338" r:id="rId143"/>
    <p:sldId id="339" r:id="rId144"/>
    <p:sldId id="340" r:id="rId145"/>
    <p:sldId id="341" r:id="rId146"/>
    <p:sldId id="342" r:id="rId147"/>
    <p:sldId id="343" r:id="rId148"/>
    <p:sldId id="344" r:id="rId149"/>
    <p:sldId id="345" r:id="rId150"/>
    <p:sldId id="346" r:id="rId151"/>
    <p:sldId id="347" r:id="rId152"/>
    <p:sldId id="348" r:id="rId153"/>
    <p:sldId id="349" r:id="rId154"/>
    <p:sldId id="350" r:id="rId155"/>
    <p:sldId id="351" r:id="rId156"/>
    <p:sldId id="352" r:id="rId157"/>
    <p:sldId id="353" r:id="rId158"/>
    <p:sldId id="354" r:id="rId159"/>
    <p:sldId id="355" r:id="rId160"/>
    <p:sldId id="356" r:id="rId161"/>
    <p:sldId id="357" r:id="rId162"/>
    <p:sldId id="358" r:id="rId163"/>
    <p:sldId id="359" r:id="rId164"/>
    <p:sldId id="360" r:id="rId165"/>
    <p:sldId id="361" r:id="rId166"/>
    <p:sldId id="362" r:id="rId167"/>
    <p:sldId id="363" r:id="rId168"/>
    <p:sldId id="364" r:id="rId169"/>
    <p:sldId id="365" r:id="rId170"/>
    <p:sldId id="366" r:id="rId171"/>
    <p:sldId id="433" r:id="rId172"/>
    <p:sldId id="367" r:id="rId173"/>
    <p:sldId id="427" r:id="rId174"/>
    <p:sldId id="428" r:id="rId175"/>
    <p:sldId id="429" r:id="rId176"/>
    <p:sldId id="430" r:id="rId177"/>
    <p:sldId id="431" r:id="rId178"/>
    <p:sldId id="432" r:id="rId179"/>
    <p:sldId id="434" r:id="rId180"/>
    <p:sldId id="435" r:id="rId181"/>
    <p:sldId id="436" r:id="rId182"/>
    <p:sldId id="449" r:id="rId183"/>
    <p:sldId id="450" r:id="rId184"/>
    <p:sldId id="451" r:id="rId185"/>
    <p:sldId id="452" r:id="rId186"/>
    <p:sldId id="453" r:id="rId187"/>
    <p:sldId id="454" r:id="rId188"/>
    <p:sldId id="455" r:id="rId189"/>
    <p:sldId id="456" r:id="rId190"/>
    <p:sldId id="457"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Lst>
  <p:sldSz cx="9144000" cy="5143500" type="screen16x9"/>
  <p:notesSz cx="6858000" cy="9144000"/>
  <p:embeddedFontLst>
    <p:embeddedFont>
      <p:font typeface="Caveat" pitchFamily="2" charset="0"/>
      <p:regular r:id="rId205"/>
      <p:bold r:id="rId206"/>
    </p:embeddedFont>
    <p:embeddedFont>
      <p:font typeface="Open Sans" panose="02000000000000000000" pitchFamily="2" charset="0"/>
      <p:regular r:id="rId207"/>
      <p:bold r:id="rId208"/>
      <p:italic r:id="rId209"/>
      <p:boldItalic r:id="rId210"/>
    </p:embeddedFont>
    <p:embeddedFont>
      <p:font typeface="Roboto" panose="02000000000000000000" pitchFamily="2" charset="0"/>
      <p:regular r:id="rId211"/>
      <p:bold r:id="rId212"/>
      <p:italic r:id="rId213"/>
      <p:boldItalic r:id="rId214"/>
    </p:embeddedFont>
    <p:embeddedFont>
      <p:font typeface="Roboto Black" panose="02000000000000000000" pitchFamily="2" charset="0"/>
      <p:bold r:id="rId215"/>
      <p:boldItalic r:id="rId2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font" Target="fonts/font1.fntdata"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181" Type="http://schemas.openxmlformats.org/officeDocument/2006/relationships/slide" Target="slides/slide180.xml" /><Relationship Id="rId186" Type="http://schemas.openxmlformats.org/officeDocument/2006/relationships/slide" Target="slides/slide185.xml" /><Relationship Id="rId216" Type="http://schemas.openxmlformats.org/officeDocument/2006/relationships/font" Target="fonts/font12.fntdata" /><Relationship Id="rId211" Type="http://schemas.openxmlformats.org/officeDocument/2006/relationships/font" Target="fonts/font7.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font" Target="fonts/font2.fntdata" /><Relationship Id="rId201" Type="http://schemas.openxmlformats.org/officeDocument/2006/relationships/slide" Target="slides/slide200.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8.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font" Target="fonts/font3.fntdata"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9.fntdata" /><Relationship Id="rId218" Type="http://schemas.openxmlformats.org/officeDocument/2006/relationships/viewProps" Target="viewProps.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font" Target="fonts/font4.fntdata"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theme" Target="theme/theme1.xml" /><Relationship Id="rId3" Type="http://schemas.openxmlformats.org/officeDocument/2006/relationships/slide" Target="slides/slide2.xml" /><Relationship Id="rId214" Type="http://schemas.openxmlformats.org/officeDocument/2006/relationships/font" Target="fonts/font10.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font" Target="fonts/font5.fntdata" /><Relationship Id="rId190" Type="http://schemas.openxmlformats.org/officeDocument/2006/relationships/slide" Target="slides/slide189.xml" /><Relationship Id="rId204" Type="http://schemas.openxmlformats.org/officeDocument/2006/relationships/notesMaster" Target="notesMasters/notesMaster1.xml" /><Relationship Id="rId220" Type="http://schemas.openxmlformats.org/officeDocument/2006/relationships/tableStyles" Target="tableStyles.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font" Target="fonts/font6.fntdata" /><Relationship Id="rId215" Type="http://schemas.openxmlformats.org/officeDocument/2006/relationships/font" Target="fonts/font11.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8109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_rels/slide1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2.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3.xml" /><Relationship Id="rId4" Type="http://schemas.openxmlformats.org/officeDocument/2006/relationships/image" Target="../media/image29.png" /></Relationships>
</file>

<file path=ppt/slides/_rels/slide124.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90.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3.xml" /><Relationship Id="rId4" Type="http://schemas.openxmlformats.org/officeDocument/2006/relationships/image" Target="../media/image31.png" /></Relationships>
</file>

<file path=ppt/slides/_rels/slide12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3.xml" /><Relationship Id="rId4" Type="http://schemas.openxmlformats.org/officeDocument/2006/relationships/image" Target="../media/image32.png" /></Relationships>
</file>

<file path=ppt/slides/_rels/slide1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4.xml" /><Relationship Id="rId1" Type="http://schemas.openxmlformats.org/officeDocument/2006/relationships/slideLayout" Target="../slideLayouts/slideLayout3.xml" /><Relationship Id="rId4" Type="http://schemas.openxmlformats.org/officeDocument/2006/relationships/image" Target="../media/image34.png"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6.xml" /><Relationship Id="rId1" Type="http://schemas.openxmlformats.org/officeDocument/2006/relationships/slideLayout" Target="../slideLayouts/slideLayout3.xml" /><Relationship Id="rId5" Type="http://schemas.openxmlformats.org/officeDocument/2006/relationships/image" Target="../media/image37.png" /><Relationship Id="rId4" Type="http://schemas.openxmlformats.org/officeDocument/2006/relationships/image" Target="../media/image36.png" /></Relationships>
</file>

<file path=ppt/slides/_rels/slide1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7.xml"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12.xml" /><Relationship Id="rId4" Type="http://schemas.openxmlformats.org/officeDocument/2006/relationships/image" Target="../media/image38.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12.xml"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12.xml"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12.xml" /></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 /><Relationship Id="rId1" Type="http://schemas.openxmlformats.org/officeDocument/2006/relationships/slideLayout" Target="../slideLayouts/slideLayout12.xml" /></Relationships>
</file>

<file path=ppt/slides/_rels/slide13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3.xml" /><Relationship Id="rId1" Type="http://schemas.openxmlformats.org/officeDocument/2006/relationships/slideLayout" Target="../slideLayouts/slideLayout12.xml" /></Relationships>
</file>

<file path=ppt/slides/_rels/slide13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4.xml" /><Relationship Id="rId1" Type="http://schemas.openxmlformats.org/officeDocument/2006/relationships/slideLayout" Target="../slideLayouts/slideLayout1.xml"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 Id="rId4" Type="http://schemas.openxmlformats.org/officeDocument/2006/relationships/image" Target="../media/image39.jpg"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 Id="rId4" Type="http://schemas.openxmlformats.org/officeDocument/2006/relationships/image" Target="../media/image39.jpg"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 Id="rId4" Type="http://schemas.openxmlformats.org/officeDocument/2006/relationships/image" Target="../media/image39.jpg" /></Relationships>
</file>

<file path=ppt/slides/_rels/slide14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0.xml" /><Relationship Id="rId1" Type="http://schemas.openxmlformats.org/officeDocument/2006/relationships/slideLayout" Target="../slideLayouts/slideLayout12.xml" /></Relationships>
</file>

<file path=ppt/slides/_rels/slide1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1.xml" /><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0.pn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5.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 Id="rId4" Type="http://schemas.openxmlformats.org/officeDocument/2006/relationships/image" Target="../media/image41.png" /></Relationships>
</file>

<file path=ppt/slides/_rels/slide1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7.xml" /><Relationship Id="rId1" Type="http://schemas.openxmlformats.org/officeDocument/2006/relationships/slideLayout" Target="../slideLayouts/slideLayout12.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1.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 Id="rId4" Type="http://schemas.openxmlformats.org/officeDocument/2006/relationships/image" Target="../media/image43.png"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7.xml" /><Relationship Id="rId1" Type="http://schemas.openxmlformats.org/officeDocument/2006/relationships/slideLayout" Target="../slideLayouts/slideLayout1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8.xml" /><Relationship Id="rId1" Type="http://schemas.openxmlformats.org/officeDocument/2006/relationships/slideLayout" Target="../slideLayouts/slideLayout1.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2.xml" /><Relationship Id="rId1" Type="http://schemas.openxmlformats.org/officeDocument/2006/relationships/slideLayout" Target="../slideLayouts/slideLayout1.xml" /></Relationships>
</file>

<file path=ppt/slides/_rels/slide16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3.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4.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s>
</file>

<file path=ppt/slides/_rels/slide17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6.xml" /><Relationship Id="rId1" Type="http://schemas.openxmlformats.org/officeDocument/2006/relationships/slideLayout" Target="../slideLayouts/slideLayout1.xml" /></Relationships>
</file>

<file path=ppt/slides/_rels/slide174.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137.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8.xml" /><Relationship Id="rId1" Type="http://schemas.openxmlformats.org/officeDocument/2006/relationships/slideLayout" Target="../slideLayouts/slideLayout12.xml"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s>
</file>

<file path=ppt/slides/_rels/slide17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8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5.xml" /><Relationship Id="rId1" Type="http://schemas.openxmlformats.org/officeDocument/2006/relationships/slideLayout" Target="../slideLayouts/slideLayout1.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84.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8.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87.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12.xml" /></Relationships>
</file>

<file path=ppt/slides/_rels/slide1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s>
</file>

<file path=ppt/slides/_rels/slide19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7.xml" /><Relationship Id="rId1" Type="http://schemas.openxmlformats.org/officeDocument/2006/relationships/slideLayout" Target="../slideLayouts/slideLayout12.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0.xml" /><Relationship Id="rId1" Type="http://schemas.openxmlformats.org/officeDocument/2006/relationships/slideLayout" Target="../slideLayouts/slideLayout1.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9.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1.png" /><Relationship Id="rId4" Type="http://schemas.openxmlformats.org/officeDocument/2006/relationships/image" Target="../media/image10.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0.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4.png" /><Relationship Id="rId4" Type="http://schemas.openxmlformats.org/officeDocument/2006/relationships/image" Target="../media/image13.png"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2.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4" Type="http://schemas.openxmlformats.org/officeDocument/2006/relationships/image" Target="../media/image18.png" /></Relationships>
</file>

<file path=ppt/slides/_rels/slide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 Id="rId6" Type="http://schemas.openxmlformats.org/officeDocument/2006/relationships/image" Target="../media/image14.png" /><Relationship Id="rId5" Type="http://schemas.openxmlformats.org/officeDocument/2006/relationships/image" Target="../media/image20.png" /><Relationship Id="rId4" Type="http://schemas.openxmlformats.org/officeDocument/2006/relationships/image" Target="../media/image13.png" /></Relationships>
</file>

<file path=ppt/slides/_rels/slide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8.xml" /><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12.xml" /><Relationship Id="rId4" Type="http://schemas.openxmlformats.org/officeDocument/2006/relationships/image" Target="../media/image21.png"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12.xml" /></Relationships>
</file>

<file path=ppt/slides/_rels/slide8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12.xml" /><Relationship Id="rId4" Type="http://schemas.openxmlformats.org/officeDocument/2006/relationships/image" Target="../media/image22.png"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5.xml" /><Relationship Id="rId1" Type="http://schemas.openxmlformats.org/officeDocument/2006/relationships/slideLayout" Target="../slideLayouts/slideLayout12.xml" /></Relationships>
</file>

<file path=ppt/slides/_rels/slide9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6.xml" /><Relationship Id="rId1" Type="http://schemas.openxmlformats.org/officeDocument/2006/relationships/slideLayout" Target="../slideLayouts/slideLayout1.xml"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2.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8.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5.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12.xml" /></Relationships>
</file>

<file path=ppt/slides/_rels/slide98.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2.xml" /></Relationships>
</file>

<file path=ppt/slides/_rels/slide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ID" dirty="0">
                <a:highlight>
                  <a:srgbClr val="FFF2CC"/>
                </a:highlight>
              </a:rPr>
              <a:t>Portofolio lainya : </a:t>
            </a:r>
            <a:r>
              <a:rPr lang="id" sz="1400" b="0" i="0" u="none" strike="noStrike" cap="none" dirty="0">
                <a:solidFill>
                  <a:srgbClr val="000000"/>
                </a:solidFill>
                <a:highlight>
                  <a:srgbClr val="FFF2CC"/>
                </a:highlight>
                <a:latin typeface="Arial"/>
                <a:ea typeface="Arial"/>
                <a:cs typeface="Arial"/>
                <a:sym typeface="Arial"/>
              </a:rPr>
              <a:t> </a:t>
            </a:r>
            <a:r>
              <a:rPr lang="id-ID" sz="1400" b="0" i="0" u="none" strike="noStrike" cap="none">
                <a:solidFill>
                  <a:srgbClr val="000000"/>
                </a:solidFill>
                <a:highlight>
                  <a:srgbClr val="FFF2CC"/>
                </a:highlight>
                <a:latin typeface="Arial"/>
                <a:ea typeface="Arial"/>
                <a:cs typeface="Arial"/>
                <a:sym typeface="Arial"/>
              </a:rPr>
              <a:t>https://rebrand.ly/Portofoliodansertifikat</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693319"/>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endParaRPr lang="en-US" sz="1200" dirty="0"/>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382144"/>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endParaRPr lang="en-US" sz="1200" dirty="0"/>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10592" cy="2274149"/>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endParaRPr lang="en-US" sz="1200" dirty="0"/>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8.000.000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11.000.000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Rp 10.000.000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( 2,5 /jam x 800 x Rp 55 000 )</a:t>
                      </a:r>
                    </a:p>
                    <a:p>
                      <a:pPr marL="0" lvl="0" indent="0" algn="l" rtl="0">
                        <a:spcBef>
                          <a:spcPts val="0"/>
                        </a:spcBef>
                        <a:spcAft>
                          <a:spcPts val="0"/>
                        </a:spcAft>
                        <a:buNone/>
                      </a:pPr>
                      <a:r>
                        <a:rPr lang="en-US" sz="1200" dirty="0"/>
                        <a:t>            </a:t>
                      </a:r>
                      <a:r>
                        <a:rPr lang="en-US" sz="1200" dirty="0" err="1"/>
                        <a:t>Gaji</a:t>
                      </a:r>
                      <a:r>
                        <a:rPr lang="en-US" sz="1200" dirty="0"/>
                        <a:t> dan </a:t>
                      </a:r>
                      <a:r>
                        <a:rPr lang="en-US" sz="1200" dirty="0" err="1"/>
                        <a:t>Upah</a:t>
                      </a:r>
                      <a:r>
                        <a:rPr lang="en-US" sz="1200" dirty="0"/>
                        <a:t> ( 2000/jam x Rp 55.000 )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279291385"/>
              </p:ext>
            </p:extLst>
          </p:nvPr>
        </p:nvGraphicFramePr>
        <p:xfrm>
          <a:off x="379918" y="1150729"/>
          <a:ext cx="8530525" cy="3241427"/>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38160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0,90%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0,90%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 +Rp  5.500 = Rp 5.549,5</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832321206"/>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5.549,5</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kecil</a:t>
            </a:r>
            <a:r>
              <a:rPr lang="en-US" sz="1300" b="1" dirty="0">
                <a:latin typeface="Roboto"/>
                <a:ea typeface="Roboto"/>
                <a:cs typeface="Roboto"/>
                <a:sym typeface="Roboto"/>
              </a:rPr>
              <a:t> </a:t>
            </a:r>
            <a:r>
              <a:rPr lang="en-US" sz="1300" b="1" dirty="0" err="1">
                <a:latin typeface="Roboto"/>
                <a:ea typeface="Roboto"/>
                <a:cs typeface="Roboto"/>
                <a:sym typeface="Roboto"/>
              </a:rPr>
              <a:t>Perproduk</a:t>
            </a:r>
            <a:r>
              <a:rPr lang="en-US" sz="1300" b="1" dirty="0">
                <a:latin typeface="Roboto"/>
                <a:ea typeface="Roboto"/>
                <a:cs typeface="Roboto"/>
                <a:sym typeface="Roboto"/>
              </a:rPr>
              <a:t>. </a:t>
            </a:r>
            <a:r>
              <a:rPr lang="en-US" sz="1300" b="1" dirty="0" err="1">
                <a:latin typeface="Roboto"/>
                <a:ea typeface="Roboto"/>
                <a:cs typeface="Roboto"/>
                <a:sym typeface="Roboto"/>
              </a:rPr>
              <a:t>Namun</a:t>
            </a:r>
            <a:r>
              <a:rPr lang="en-US" sz="1300" b="1" dirty="0">
                <a:latin typeface="Roboto"/>
                <a:ea typeface="Roboto"/>
                <a:cs typeface="Roboto"/>
                <a:sym typeface="Roboto"/>
              </a:rPr>
              <a:t> </a:t>
            </a:r>
            <a:r>
              <a:rPr lang="en-US" sz="1300" b="1" dirty="0" err="1">
                <a:latin typeface="Roboto"/>
                <a:ea typeface="Roboto"/>
                <a:cs typeface="Roboto"/>
                <a:sym typeface="Roboto"/>
              </a:rPr>
              <a:t>tergantung</a:t>
            </a:r>
            <a:r>
              <a:rPr lang="en-US" sz="1300" b="1" dirty="0">
                <a:latin typeface="Roboto"/>
                <a:ea typeface="Roboto"/>
                <a:cs typeface="Roboto"/>
                <a:sym typeface="Roboto"/>
              </a:rPr>
              <a:t> </a:t>
            </a:r>
            <a:r>
              <a:rPr lang="en-US" sz="1300" b="1" dirty="0" err="1">
                <a:latin typeface="Roboto"/>
                <a:ea typeface="Roboto"/>
                <a:cs typeface="Roboto"/>
                <a:sym typeface="Roboto"/>
              </a:rPr>
              <a:t>kebijakan</a:t>
            </a:r>
            <a:r>
              <a:rPr lang="en-US" sz="1300" b="1" dirty="0">
                <a:latin typeface="Roboto"/>
                <a:ea typeface="Roboto"/>
                <a:cs typeface="Roboto"/>
                <a:sym typeface="Roboto"/>
              </a:rPr>
              <a:t> </a:t>
            </a:r>
            <a:r>
              <a:rPr lang="en-US" sz="1300" b="1" dirty="0" err="1">
                <a:latin typeface="Roboto"/>
                <a:ea typeface="Roboto"/>
                <a:cs typeface="Roboto"/>
                <a:sym typeface="Roboto"/>
              </a:rPr>
              <a:t>manajemen</a:t>
            </a:r>
            <a:r>
              <a:rPr lang="en-US" sz="1300" b="1" dirty="0">
                <a:latin typeface="Roboto"/>
                <a:ea typeface="Roboto"/>
                <a:cs typeface="Roboto"/>
                <a:sym typeface="Roboto"/>
              </a:rPr>
              <a:t> </a:t>
            </a:r>
            <a:r>
              <a:rPr lang="en-US" sz="1300" b="1" dirty="0" err="1">
                <a:latin typeface="Roboto"/>
                <a:ea typeface="Roboto"/>
                <a:cs typeface="Roboto"/>
                <a:sym typeface="Roboto"/>
              </a:rPr>
              <a:t>dikarenakan</a:t>
            </a:r>
            <a:r>
              <a:rPr lang="en-US" sz="1300" b="1" dirty="0">
                <a:latin typeface="Roboto"/>
                <a:ea typeface="Roboto"/>
                <a:cs typeface="Roboto"/>
                <a:sym typeface="Roboto"/>
              </a:rPr>
              <a:t> </a:t>
            </a:r>
          </a:p>
          <a:p>
            <a:pPr marL="0" lvl="0" indent="0" algn="l" rtl="0">
              <a:spcBef>
                <a:spcPts val="0"/>
              </a:spcBef>
              <a:spcAft>
                <a:spcPts val="0"/>
              </a:spcAft>
              <a:buNone/>
            </a:pPr>
            <a:r>
              <a:rPr lang="en-US" sz="1300" b="1" dirty="0" err="1">
                <a:latin typeface="Roboto"/>
                <a:ea typeface="Roboto"/>
                <a:cs typeface="Roboto"/>
                <a:sym typeface="Roboto"/>
              </a:rPr>
              <a:t>Kentungan</a:t>
            </a:r>
            <a:r>
              <a:rPr lang="en-US" sz="1300" b="1" dirty="0">
                <a:latin typeface="Roboto"/>
                <a:ea typeface="Roboto"/>
                <a:cs typeface="Roboto"/>
                <a:sym typeface="Roboto"/>
              </a:rPr>
              <a:t> 25% </a:t>
            </a:r>
            <a:r>
              <a:rPr lang="en-US" sz="1300" b="1" dirty="0" err="1">
                <a:latin typeface="Roboto"/>
                <a:ea typeface="Roboto"/>
                <a:cs typeface="Roboto"/>
                <a:sym typeface="Roboto"/>
              </a:rPr>
              <a:t>dari</a:t>
            </a:r>
            <a:r>
              <a:rPr lang="en-US" sz="1300" b="1" dirty="0">
                <a:latin typeface="Roboto"/>
                <a:ea typeface="Roboto"/>
                <a:cs typeface="Roboto"/>
                <a:sym typeface="Roboto"/>
              </a:rPr>
              <a:t> </a:t>
            </a:r>
            <a:r>
              <a:rPr lang="en-US" sz="1300" b="1" dirty="0" err="1">
                <a:latin typeface="Roboto"/>
                <a:ea typeface="Roboto"/>
                <a:cs typeface="Roboto"/>
                <a:sym typeface="Roboto"/>
              </a:rPr>
              <a:t>aktiva</a:t>
            </a:r>
            <a:r>
              <a:rPr lang="en-US" sz="1300" b="1" dirty="0">
                <a:latin typeface="Roboto"/>
                <a:ea typeface="Roboto"/>
                <a:cs typeface="Roboto"/>
                <a:sym typeface="Roboto"/>
              </a:rPr>
              <a:t> </a:t>
            </a:r>
            <a:r>
              <a:rPr lang="en-US" sz="1300" b="1" dirty="0" err="1">
                <a:latin typeface="Roboto"/>
                <a:ea typeface="Roboto"/>
                <a:cs typeface="Roboto"/>
                <a:sym typeface="Roboto"/>
              </a:rPr>
              <a:t>sudah</a:t>
            </a:r>
            <a:r>
              <a:rPr lang="en-US" sz="1300" b="1" dirty="0">
                <a:latin typeface="Roboto"/>
                <a:ea typeface="Roboto"/>
                <a:cs typeface="Roboto"/>
                <a:sym typeface="Roboto"/>
              </a:rPr>
              <a:t> </a:t>
            </a:r>
            <a:r>
              <a:rPr lang="en-US" sz="1300" b="1" dirty="0" err="1">
                <a:latin typeface="Roboto"/>
                <a:ea typeface="Roboto"/>
                <a:cs typeface="Roboto"/>
                <a:sym typeface="Roboto"/>
              </a:rPr>
              <a:t>besar</a:t>
            </a:r>
            <a:r>
              <a:rPr lang="en-US" sz="1300" b="1" dirty="0">
                <a:latin typeface="Roboto"/>
                <a:ea typeface="Roboto"/>
                <a:cs typeface="Roboto"/>
                <a:sym typeface="Roboto"/>
              </a:rPr>
              <a:t>. Jika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daya</a:t>
            </a:r>
            <a:r>
              <a:rPr lang="en-US" sz="1300" b="1" dirty="0">
                <a:latin typeface="Roboto"/>
                <a:ea typeface="Roboto"/>
                <a:cs typeface="Roboto"/>
                <a:sym typeface="Roboto"/>
              </a:rPr>
              <a:t> </a:t>
            </a:r>
            <a:r>
              <a:rPr lang="en-US" sz="1300" b="1" dirty="0" err="1">
                <a:latin typeface="Roboto"/>
                <a:ea typeface="Roboto"/>
                <a:cs typeface="Roboto"/>
                <a:sym typeface="Roboto"/>
              </a:rPr>
              <a:t>tarik</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jual</a:t>
            </a:r>
            <a:r>
              <a:rPr lang="en-US" sz="1300" b="1" dirty="0">
                <a:latin typeface="Roboto"/>
                <a:ea typeface="Roboto"/>
                <a:cs typeface="Roboto"/>
                <a:sym typeface="Roboto"/>
              </a:rPr>
              <a:t> yang </a:t>
            </a:r>
            <a:r>
              <a:rPr lang="en-US" sz="1300" b="1" dirty="0" err="1">
                <a:latin typeface="Roboto"/>
                <a:ea typeface="Roboto"/>
                <a:cs typeface="Roboto"/>
                <a:sym typeface="Roboto"/>
              </a:rPr>
              <a:t>murah</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menjadi</a:t>
            </a:r>
            <a:r>
              <a:rPr lang="en-US" sz="1300" b="1" dirty="0">
                <a:latin typeface="Roboto"/>
                <a:ea typeface="Roboto"/>
                <a:cs typeface="Roboto"/>
                <a:sym typeface="Roboto"/>
              </a:rPr>
              <a:t> </a:t>
            </a:r>
            <a:r>
              <a:rPr lang="en-US" sz="1300" b="1" dirty="0" err="1">
                <a:latin typeface="Roboto"/>
                <a:ea typeface="Roboto"/>
                <a:cs typeface="Roboto"/>
                <a:sym typeface="Roboto"/>
              </a:rPr>
              <a:t>nilai</a:t>
            </a:r>
            <a:r>
              <a:rPr lang="en-US" sz="1300" b="1" dirty="0">
                <a:latin typeface="Roboto"/>
                <a:ea typeface="Roboto"/>
                <a:cs typeface="Roboto"/>
                <a:sym typeface="Roboto"/>
              </a:rPr>
              <a:t> </a:t>
            </a:r>
            <a:r>
              <a:rPr lang="en-US" sz="1300" b="1" dirty="0" err="1">
                <a:latin typeface="Roboto"/>
                <a:ea typeface="Roboto"/>
                <a:cs typeface="Roboto"/>
                <a:sym typeface="Roboto"/>
              </a:rPr>
              <a:t>tambah</a:t>
            </a:r>
            <a:r>
              <a:rPr lang="en-US" sz="1300" b="1" dirty="0">
                <a:latin typeface="Roboto"/>
                <a:ea typeface="Roboto"/>
                <a:cs typeface="Roboto"/>
                <a:sym typeface="Roboto"/>
              </a:rPr>
              <a:t> oleh </a:t>
            </a:r>
            <a:r>
              <a:rPr lang="en-US" sz="1300" b="1" dirty="0" err="1">
                <a:latin typeface="Roboto"/>
                <a:ea typeface="Roboto"/>
                <a:cs typeface="Roboto"/>
                <a:sym typeface="Roboto"/>
              </a:rPr>
              <a:t>konsumen</a:t>
            </a:r>
            <a:r>
              <a:rPr lang="en-US" sz="1300" b="1" dirty="0">
                <a:latin typeface="Roboto"/>
                <a:ea typeface="Roboto"/>
                <a:cs typeface="Roboto"/>
                <a:sym typeface="Roboto"/>
              </a:rPr>
              <a:t> yang </a:t>
            </a:r>
            <a:r>
              <a:rPr lang="en-US" sz="1300" b="1" dirty="0" err="1">
                <a:latin typeface="Roboto"/>
                <a:ea typeface="Roboto"/>
                <a:cs typeface="Roboto"/>
                <a:sym typeface="Roboto"/>
              </a:rPr>
              <a:t>mengginkan</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tetapi</a:t>
            </a:r>
            <a:r>
              <a:rPr lang="en-US" sz="1300" b="1" dirty="0">
                <a:latin typeface="Roboto"/>
                <a:ea typeface="Roboto"/>
                <a:cs typeface="Roboto"/>
                <a:sym typeface="Roboto"/>
              </a:rPr>
              <a:t> </a:t>
            </a:r>
            <a:r>
              <a:rPr lang="en-US" sz="1300" b="1" dirty="0" err="1">
                <a:latin typeface="Roboto"/>
                <a:ea typeface="Roboto"/>
                <a:cs typeface="Roboto"/>
                <a:sym typeface="Roboto"/>
              </a:rPr>
              <a:t>biaya</a:t>
            </a:r>
            <a:r>
              <a:rPr lang="en-US" sz="1300" b="1" dirty="0">
                <a:latin typeface="Roboto"/>
                <a:ea typeface="Roboto"/>
                <a:cs typeface="Roboto"/>
                <a:sym typeface="Roboto"/>
              </a:rPr>
              <a:t> yang </a:t>
            </a:r>
            <a:r>
              <a:rPr lang="en-US" sz="1300" b="1" dirty="0" err="1">
                <a:latin typeface="Roboto"/>
                <a:ea typeface="Roboto"/>
                <a:cs typeface="Roboto"/>
                <a:sym typeface="Roboto"/>
              </a:rPr>
              <a:t>dikeluarkan</a:t>
            </a:r>
            <a:r>
              <a:rPr lang="en-US" sz="1300" b="1" dirty="0">
                <a:latin typeface="Roboto"/>
                <a:ea typeface="Roboto"/>
                <a:cs typeface="Roboto"/>
                <a:sym typeface="Roboto"/>
              </a:rPr>
              <a:t> relative </a:t>
            </a:r>
            <a:r>
              <a:rPr lang="en-US" sz="1300" b="1" dirty="0" err="1">
                <a:latin typeface="Roboto"/>
                <a:ea typeface="Roboto"/>
                <a:cs typeface="Roboto"/>
                <a:sym typeface="Roboto"/>
              </a:rPr>
              <a:t>lebih</a:t>
            </a:r>
            <a:r>
              <a:rPr lang="en-US" sz="1300" b="1" dirty="0">
                <a:latin typeface="Roboto"/>
                <a:ea typeface="Roboto"/>
                <a:cs typeface="Roboto"/>
                <a:sym typeface="Roboto"/>
              </a:rPr>
              <a:t> </a:t>
            </a:r>
            <a:r>
              <a:rPr lang="en-US" sz="1300" b="1" dirty="0" err="1">
                <a:latin typeface="Roboto"/>
                <a:ea typeface="Roboto"/>
                <a:cs typeface="Roboto"/>
                <a:sym typeface="Roboto"/>
              </a:rPr>
              <a:t>murah</a:t>
            </a:r>
            <a:r>
              <a:rPr lang="en-US" sz="1300" b="1" dirty="0">
                <a:latin typeface="Roboto"/>
                <a:ea typeface="Roboto"/>
                <a:cs typeface="Roboto"/>
                <a:sym typeface="Roboto"/>
              </a:rPr>
              <a:t> alias </a:t>
            </a:r>
            <a:r>
              <a:rPr lang="en-US" sz="1300" b="1" dirty="0" err="1">
                <a:latin typeface="Roboto"/>
                <a:ea typeface="Roboto"/>
                <a:cs typeface="Roboto"/>
                <a:sym typeface="Roboto"/>
              </a:rPr>
              <a:t>terjangkau</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pic>
        <p:nvPicPr>
          <p:cNvPr id="6" name="Picture 5">
            <a:extLst>
              <a:ext uri="{FF2B5EF4-FFF2-40B4-BE49-F238E27FC236}">
                <a16:creationId xmlns:a16="http://schemas.microsoft.com/office/drawing/2014/main" id="{A0AEAA9E-E8A0-108A-73F3-9F7441423116}"/>
              </a:ext>
            </a:extLst>
          </p:cNvPr>
          <p:cNvPicPr>
            <a:picLocks noChangeAspect="1"/>
          </p:cNvPicPr>
          <p:nvPr/>
        </p:nvPicPr>
        <p:blipFill>
          <a:blip r:embed="rId2"/>
          <a:stretch>
            <a:fillRect/>
          </a:stretch>
        </p:blipFill>
        <p:spPr>
          <a:xfrm>
            <a:off x="2294973" y="975761"/>
            <a:ext cx="3953427" cy="1695687"/>
          </a:xfrm>
          <a:prstGeom prst="rect">
            <a:avLst/>
          </a:prstGeom>
        </p:spPr>
      </p:pic>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spTree>
    <p:extLst>
      <p:ext uri="{BB962C8B-B14F-4D97-AF65-F5344CB8AC3E}">
        <p14:creationId xmlns:p14="http://schemas.microsoft.com/office/powerpoint/2010/main" val="147861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a:latin typeface="Roboto"/>
                          <a:ea typeface="Roboto"/>
                          <a:cs typeface="Roboto"/>
                          <a:sym typeface="Roboto"/>
                        </a:rPr>
                        <a:t>Rp. 2.860.000</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a:latin typeface="Roboto"/>
                          <a:ea typeface="Roboto"/>
                          <a:cs typeface="Roboto"/>
                          <a:sym typeface="Roboto"/>
                        </a:rPr>
                        <a:t>Rp. 3.194.700</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a:latin typeface="Roboto"/>
                          <a:ea typeface="Roboto"/>
                          <a:cs typeface="Roboto"/>
                          <a:sym typeface="Roboto"/>
                        </a:rPr>
                        <a:t>Rp. 830.000</a:t>
                      </a:r>
                      <a:endParaRPr sz="16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dirty="0">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Laporan bank menunjukkan bahwa bank telah memberi bunga sebesar Rp. 280.100</a:t>
            </a:r>
            <a:endParaRPr dirty="0">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dirty="0">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Biaya administrasi bank bulan Oktober 2023 adalah Rp 142.500</a:t>
            </a:r>
            <a:endParaRPr dirty="0">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Laporan bank menunjukkan adanya pengembalian cek yang tidak cukup dananya sebesar Rp 520.000. Cek tersebut berasal dari PT Mega Mendung.</a:t>
            </a:r>
            <a:endParaRPr dirty="0">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dirty="0">
                <a:solidFill>
                  <a:schemeClr val="dk1"/>
                </a:solidFill>
                <a:latin typeface="Roboto"/>
                <a:ea typeface="Roboto"/>
                <a:cs typeface="Roboto"/>
                <a:sym typeface="Roboto"/>
              </a:rPr>
              <a:t>Dari data tersebut, buatlah rekonsiliasi bank untuk membantu PT Pelita Nusantara mengetahui saldo yang sebenarnya.</a:t>
            </a:r>
            <a:endParaRPr dirty="0">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dirty="0">
                <a:solidFill>
                  <a:schemeClr val="dk1"/>
                </a:solidFill>
                <a:latin typeface="Roboto"/>
                <a:ea typeface="Roboto"/>
                <a:cs typeface="Roboto"/>
                <a:sym typeface="Roboto"/>
              </a:rPr>
              <a:t>Setelah dibuat rekonsiliasi bank, buatlah jurnal penyesuaian yang dibutuhkan.</a:t>
            </a:r>
            <a:endParaRPr b="1" dirty="0">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3903127207"/>
              </p:ext>
            </p:extLst>
          </p:nvPr>
        </p:nvGraphicFramePr>
        <p:xfrm>
          <a:off x="975290" y="925945"/>
          <a:ext cx="5771873" cy="341630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dirty="0" err="1">
                          <a:solidFill>
                            <a:srgbClr val="000000"/>
                          </a:solidFill>
                          <a:effectLst/>
                          <a:latin typeface="Calibri" panose="020F0502020204030204" pitchFamily="34" charset="0"/>
                        </a:rPr>
                        <a:t>Rekonsiliasi</a:t>
                      </a:r>
                      <a:r>
                        <a:rPr lang="en-ID" sz="900" b="0" i="0" u="none" strike="noStrike" dirty="0">
                          <a:solidFill>
                            <a:srgbClr val="000000"/>
                          </a:solidFill>
                          <a:effectLst/>
                          <a:latin typeface="Calibri" panose="020F0502020204030204" pitchFamily="34" charset="0"/>
                        </a:rPr>
                        <a:t>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id-ID" sz="900" b="0" i="0" u="none" strike="noStrike" dirty="0">
                          <a:solidFill>
                            <a:srgbClr val="000000"/>
                          </a:solidFill>
                          <a:effectLst/>
                          <a:latin typeface="Calibri" panose="020F0502020204030204" pitchFamily="34" charset="0"/>
                        </a:rPr>
                        <a:t>Piutang </a:t>
                      </a:r>
                      <a:r>
                        <a:rPr lang="id-ID" sz="900" b="0" i="0" u="none" strike="noStrike" dirty="0" err="1">
                          <a:solidFill>
                            <a:srgbClr val="000000"/>
                          </a:solidFill>
                          <a:effectLst/>
                          <a:latin typeface="Calibri" panose="020F0502020204030204" pitchFamily="34" charset="0"/>
                        </a:rPr>
                        <a:t>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id-ID" sz="900" b="0" i="0" u="none" strike="noStrike" dirty="0">
                          <a:solidFill>
                            <a:srgbClr val="000000"/>
                          </a:solidFill>
                          <a:effectLst/>
                          <a:latin typeface="Calibri" panose="020F0502020204030204" pitchFamily="34" charset="0"/>
                        </a:rPr>
                        <a:t>Pendapatan Bunga </a:t>
                      </a:r>
                      <a:r>
                        <a:rPr lang="id-ID" sz="900" b="0" i="0" u="none" strike="noStrike" dirty="0" err="1">
                          <a:solidFill>
                            <a:srgbClr val="000000"/>
                          </a:solidFill>
                          <a:effectLst/>
                          <a:latin typeface="Calibri" panose="020F0502020204030204" pitchFamily="34" charset="0"/>
                        </a:rPr>
                        <a:t>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dirty="0" err="1">
                          <a:solidFill>
                            <a:srgbClr val="000000"/>
                          </a:solidFill>
                          <a:effectLst/>
                          <a:latin typeface="Calibri" panose="020F0502020204030204" pitchFamily="34" charset="0"/>
                        </a:rPr>
                        <a:t>Pendapatan</a:t>
                      </a:r>
                      <a:r>
                        <a:rPr lang="en-ID" sz="900" b="0" i="0" u="none" strike="noStrike" dirty="0">
                          <a:solidFill>
                            <a:srgbClr val="000000"/>
                          </a:solidFill>
                          <a:effectLst/>
                          <a:latin typeface="Calibri" panose="020F0502020204030204" pitchFamily="34" charset="0"/>
                        </a:rPr>
                        <a:t> </a:t>
                      </a:r>
                      <a:r>
                        <a:rPr lang="en-ID" sz="900" b="0" i="0" u="none" strike="noStrike" dirty="0" err="1">
                          <a:solidFill>
                            <a:srgbClr val="000000"/>
                          </a:solidFill>
                          <a:effectLst/>
                          <a:latin typeface="Calibri" panose="020F0502020204030204" pitchFamily="34" charset="0"/>
                        </a:rPr>
                        <a:t>Bunga</a:t>
                      </a:r>
                      <a:r>
                        <a:rPr lang="en-ID" sz="900" b="0" i="0" u="none" strike="noStrike" dirty="0">
                          <a:solidFill>
                            <a:srgbClr val="000000"/>
                          </a:solidFill>
                          <a:effectLst/>
                          <a:latin typeface="Calibri" panose="020F0502020204030204" pitchFamily="34" charset="0"/>
                        </a:rPr>
                        <a:t>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dirty="0" err="1">
                          <a:solidFill>
                            <a:srgbClr val="000000"/>
                          </a:solidFill>
                          <a:effectLst/>
                          <a:latin typeface="Calibri" panose="020F0502020204030204" pitchFamily="34" charset="0"/>
                        </a:rPr>
                        <a:t>Beban</a:t>
                      </a:r>
                      <a:r>
                        <a:rPr lang="en-ID" sz="900" b="0" i="0" u="none" strike="noStrike" dirty="0">
                          <a:solidFill>
                            <a:srgbClr val="000000"/>
                          </a:solidFill>
                          <a:effectLst/>
                          <a:latin typeface="Calibri" panose="020F0502020204030204" pitchFamily="34" charset="0"/>
                        </a:rPr>
                        <a:t> </a:t>
                      </a:r>
                      <a:r>
                        <a:rPr lang="en-ID" sz="900" b="0" i="0" u="none" strike="noStrike" dirty="0" err="1">
                          <a:solidFill>
                            <a:srgbClr val="000000"/>
                          </a:solidFill>
                          <a:effectLst/>
                          <a:latin typeface="Calibri" panose="020F0502020204030204" pitchFamily="34" charset="0"/>
                        </a:rPr>
                        <a:t>administrasi</a:t>
                      </a:r>
                      <a:r>
                        <a:rPr lang="en-ID" sz="900" b="0" i="0" u="none" strike="noStrike" dirty="0">
                          <a:solidFill>
                            <a:srgbClr val="000000"/>
                          </a:solidFill>
                          <a:effectLst/>
                          <a:latin typeface="Calibri" panose="020F0502020204030204" pitchFamily="34" charset="0"/>
                        </a:rPr>
                        <a:t>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4223619579"/>
              </p:ext>
            </p:extLst>
          </p:nvPr>
        </p:nvGraphicFramePr>
        <p:xfrm>
          <a:off x="470476" y="1047750"/>
          <a:ext cx="7302501" cy="3048000"/>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ID" sz="1100" b="1" i="0" u="none" strike="noStrike" dirty="0">
                          <a:solidFill>
                            <a:srgbClr val="000000"/>
                          </a:solidFill>
                          <a:effectLst/>
                          <a:latin typeface="Calibri" panose="020F0502020204030204" pitchFamily="34" charset="0"/>
                        </a:rPr>
                        <a:t>Di Kurang</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ID" sz="1100" b="0" i="0" u="none" strike="noStrike" dirty="0" err="1">
                          <a:solidFill>
                            <a:srgbClr val="000000"/>
                          </a:solidFill>
                          <a:effectLst/>
                          <a:latin typeface="Calibri" panose="020F0502020204030204" pitchFamily="34" charset="0"/>
                        </a:rPr>
                        <a:t>Akumulasi</a:t>
                      </a:r>
                      <a:r>
                        <a:rPr lang="en-ID" sz="1100" b="0" i="0" u="none" strike="noStrike" dirty="0">
                          <a:solidFill>
                            <a:srgbClr val="000000"/>
                          </a:solidFill>
                          <a:effectLst/>
                          <a:latin typeface="Calibri" panose="020F0502020204030204" pitchFamily="34" charset="0"/>
                        </a:rPr>
                        <a:t> Cek Yang </a:t>
                      </a:r>
                      <a:r>
                        <a:rPr lang="en-ID" sz="1100" b="0" i="0" u="none" strike="noStrike" dirty="0" err="1">
                          <a:solidFill>
                            <a:srgbClr val="000000"/>
                          </a:solidFill>
                          <a:effectLst/>
                          <a:latin typeface="Calibri" panose="020F0502020204030204" pitchFamily="34" charset="0"/>
                        </a:rPr>
                        <a:t>Beredar</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13.501.400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3390355102"/>
              </p:ext>
            </p:extLst>
          </p:nvPr>
        </p:nvGraphicFramePr>
        <p:xfrm>
          <a:off x="609600" y="775277"/>
          <a:ext cx="6490855" cy="4003040"/>
        </p:xfrm>
        <a:graphic>
          <a:graphicData uri="http://schemas.openxmlformats.org/drawingml/2006/table">
            <a:tbl>
              <a:tblPr firstRow="1" bandRow="1">
                <a:tableStyleId>{35758FB7-9AC5-4552-8A53-C91805E547FA}</a:tableStyleId>
              </a:tblPr>
              <a:tblGrid>
                <a:gridCol w="2161309">
                  <a:extLst>
                    <a:ext uri="{9D8B030D-6E8A-4147-A177-3AD203B41FA5}">
                      <a16:colId xmlns:a16="http://schemas.microsoft.com/office/drawing/2014/main" val="1025150906"/>
                    </a:ext>
                  </a:extLst>
                </a:gridCol>
                <a:gridCol w="789709">
                  <a:extLst>
                    <a:ext uri="{9D8B030D-6E8A-4147-A177-3AD203B41FA5}">
                      <a16:colId xmlns:a16="http://schemas.microsoft.com/office/drawing/2014/main" val="994435607"/>
                    </a:ext>
                  </a:extLst>
                </a:gridCol>
                <a:gridCol w="1724891">
                  <a:extLst>
                    <a:ext uri="{9D8B030D-6E8A-4147-A177-3AD203B41FA5}">
                      <a16:colId xmlns:a16="http://schemas.microsoft.com/office/drawing/2014/main" val="1296362249"/>
                    </a:ext>
                  </a:extLst>
                </a:gridCol>
                <a:gridCol w="1814946">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id-ID" dirty="0"/>
                        <a:t>Piutang </a:t>
                      </a:r>
                      <a:r>
                        <a:rPr lang="id-ID" dirty="0" err="1"/>
                        <a:t>Wasel</a:t>
                      </a:r>
                      <a:endParaRPr lang="en-ID" dirty="0"/>
                    </a:p>
                  </a:txBody>
                  <a:tcPr/>
                </a:tc>
                <a:tc>
                  <a:txBody>
                    <a:bodyPr/>
                    <a:lstStyle/>
                    <a:p>
                      <a:endParaRPr lang="en-ID"/>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id-ID" dirty="0"/>
                        <a:t>Pendapatan Bunga </a:t>
                      </a:r>
                      <a:r>
                        <a:rPr lang="id-ID" dirty="0" err="1"/>
                        <a:t>Wasel</a:t>
                      </a:r>
                      <a:endParaRPr lang="en-ID" dirty="0"/>
                    </a:p>
                  </a:txBody>
                  <a:tcPr/>
                </a:tc>
                <a:tc>
                  <a:txBody>
                    <a:bodyPr/>
                    <a:lstStyle/>
                    <a:p>
                      <a:endParaRPr lang="en-ID"/>
                    </a:p>
                  </a:txBody>
                  <a:tcPr/>
                </a:tc>
                <a:tc>
                  <a:txBody>
                    <a:bodyPr/>
                    <a:lstStyle/>
                    <a:p>
                      <a:endParaRPr lang="en-ID"/>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a:t>
                      </a:r>
                      <a:r>
                        <a:rPr lang="en-US" dirty="0" err="1"/>
                        <a:t>Bunga</a:t>
                      </a:r>
                      <a:r>
                        <a:rPr lang="id-ID" dirty="0"/>
                        <a:t> Bank</a:t>
                      </a:r>
                      <a:endParaRPr lang="en-ID" dirty="0"/>
                    </a:p>
                  </a:txBody>
                  <a:tcPr/>
                </a:tc>
                <a:tc>
                  <a:txBody>
                    <a:bodyPr/>
                    <a:lstStyle/>
                    <a:p>
                      <a:endParaRPr lang="en-ID"/>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a:p>
                  </a:txBody>
                  <a:tcPr/>
                </a:tc>
                <a:tc>
                  <a:txBody>
                    <a:bodyPr/>
                    <a:lstStyle/>
                    <a:p>
                      <a:r>
                        <a:rPr lang="en-US" dirty="0"/>
                        <a:t>Rp 3.600.000</a:t>
                      </a:r>
                      <a:endParaRPr lang="en-ID" dirty="0"/>
                    </a:p>
                  </a:txBody>
                  <a:tcPr/>
                </a:tc>
                <a:tc>
                  <a:txBody>
                    <a:bodyPr/>
                    <a:lstStyle/>
                    <a:p>
                      <a:endParaRPr lang="en-ID" dirty="0"/>
                    </a:p>
                  </a:txBody>
                  <a:tcPr/>
                </a:tc>
                <a:extLst>
                  <a:ext uri="{0D108BD9-81ED-4DB2-BD59-A6C34878D82A}">
                    <a16:rowId xmlns:a16="http://schemas.microsoft.com/office/drawing/2014/main" val="1494556095"/>
                  </a:ext>
                </a:extLst>
              </a:tr>
              <a:tr h="370840">
                <a:tc>
                  <a:txBody>
                    <a:bodyPr/>
                    <a:lstStyle/>
                    <a:p>
                      <a:r>
                        <a:rPr lang="id-ID" dirty="0" err="1"/>
                        <a:t>Pembeilan</a:t>
                      </a:r>
                      <a:endParaRPr lang="en-ID" dirty="0"/>
                    </a:p>
                  </a:txBody>
                  <a:tcPr/>
                </a:tc>
                <a:tc>
                  <a:txBody>
                    <a:bodyPr/>
                    <a:lstStyle/>
                    <a:p>
                      <a:endParaRPr lang="en-ID"/>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err="1"/>
                        <a:t>Beban</a:t>
                      </a:r>
                      <a:r>
                        <a:rPr lang="en-US" dirty="0"/>
                        <a:t> </a:t>
                      </a:r>
                      <a:r>
                        <a:rPr lang="en-US" dirty="0" err="1"/>
                        <a:t>Administra</a:t>
                      </a:r>
                      <a:r>
                        <a:rPr lang="id-ID" dirty="0"/>
                        <a:t>si</a:t>
                      </a:r>
                      <a:r>
                        <a:rPr lang="en-US" dirty="0"/>
                        <a:t> Bank</a:t>
                      </a:r>
                      <a:endParaRPr lang="en-ID" dirty="0"/>
                    </a:p>
                  </a:txBody>
                  <a:tcPr/>
                </a:tc>
                <a:tc>
                  <a:txBody>
                    <a:bodyPr/>
                    <a:lstStyle/>
                    <a:p>
                      <a:endParaRPr lang="en-ID"/>
                    </a:p>
                  </a:txBody>
                  <a:tcPr/>
                </a:tc>
                <a:tc>
                  <a:txBody>
                    <a:bodyPr/>
                    <a:lstStyle/>
                    <a:p>
                      <a:r>
                        <a:rPr lang="en-US" dirty="0"/>
                        <a:t>Rp 142.500</a:t>
                      </a:r>
                      <a:endParaRPr lang="en-ID" dirty="0"/>
                    </a:p>
                  </a:txBody>
                  <a:tcPr/>
                </a:tc>
                <a:tc>
                  <a:txBody>
                    <a:bodyPr/>
                    <a:lstStyle/>
                    <a:p>
                      <a:endParaRPr lang="en-ID" dirty="0"/>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1171510058"/>
              </p:ext>
            </p:extLst>
          </p:nvPr>
        </p:nvGraphicFramePr>
        <p:xfrm>
          <a:off x="609599" y="1088390"/>
          <a:ext cx="6414655" cy="1483360"/>
        </p:xfrm>
        <a:graphic>
          <a:graphicData uri="http://schemas.openxmlformats.org/drawingml/2006/table">
            <a:tbl>
              <a:tblPr firstRow="1" bandRow="1">
                <a:tableStyleId>{35758FB7-9AC5-4552-8A53-C91805E547FA}</a:tableStyleId>
              </a:tblPr>
              <a:tblGrid>
                <a:gridCol w="2070184">
                  <a:extLst>
                    <a:ext uri="{9D8B030D-6E8A-4147-A177-3AD203B41FA5}">
                      <a16:colId xmlns:a16="http://schemas.microsoft.com/office/drawing/2014/main" val="3859882038"/>
                    </a:ext>
                  </a:extLst>
                </a:gridCol>
                <a:gridCol w="1049671">
                  <a:extLst>
                    <a:ext uri="{9D8B030D-6E8A-4147-A177-3AD203B41FA5}">
                      <a16:colId xmlns:a16="http://schemas.microsoft.com/office/drawing/2014/main" val="487655926"/>
                    </a:ext>
                  </a:extLst>
                </a:gridCol>
                <a:gridCol w="1815056">
                  <a:extLst>
                    <a:ext uri="{9D8B030D-6E8A-4147-A177-3AD203B41FA5}">
                      <a16:colId xmlns:a16="http://schemas.microsoft.com/office/drawing/2014/main" val="3645964129"/>
                    </a:ext>
                  </a:extLst>
                </a:gridCol>
                <a:gridCol w="1479744">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id-ID" dirty="0"/>
                        <a:t>Piutang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a:p>
                  </a:txBody>
                  <a:tcPr/>
                </a:tc>
                <a:extLst>
                  <a:ext uri="{0D108BD9-81ED-4DB2-BD59-A6C34878D82A}">
                    <a16:rowId xmlns:a16="http://schemas.microsoft.com/office/drawing/2014/main" val="1039524359"/>
                  </a:ext>
                </a:extLst>
              </a:tr>
              <a:tr h="370840">
                <a:tc>
                  <a:txBody>
                    <a:bodyPr/>
                    <a:lstStyle/>
                    <a:p>
                      <a:r>
                        <a:rPr lang="id-ID" dirty="0"/>
                        <a:t>Kas</a:t>
                      </a:r>
                      <a:endParaRPr lang="en-ID" dirty="0"/>
                    </a:p>
                  </a:txBody>
                  <a:tcPr/>
                </a:tc>
                <a:tc>
                  <a:txBody>
                    <a:bodyPr/>
                    <a:lstStyle/>
                    <a:p>
                      <a:endParaRPr lang="en-ID" dirty="0"/>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220163892"/>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2036383129"/>
              </p:ext>
            </p:extLst>
          </p:nvPr>
        </p:nvGraphicFramePr>
        <p:xfrm>
          <a:off x="1032162" y="822953"/>
          <a:ext cx="7069281" cy="3623679"/>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err="1"/>
                        <a:t>Peralatan</a:t>
                      </a:r>
                      <a:r>
                        <a:rPr lang="en-US" sz="1200" dirty="0"/>
                        <a:t>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err="1"/>
                        <a:t>Peralatan</a:t>
                      </a:r>
                      <a:r>
                        <a:rPr lang="en-US" sz="1200" dirty="0"/>
                        <a:t>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endParaRPr lang="en-ID" sz="1200" dirty="0"/>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83910554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err="1"/>
                        <a:t>Peralatan</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3395397162"/>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3191476107"/>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err="1"/>
                        <a:t>Peralatan</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2024</a:t>
            </a:r>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648669307"/>
              </p:ext>
            </p:extLst>
          </p:nvPr>
        </p:nvGraphicFramePr>
        <p:xfrm>
          <a:off x="930225" y="757533"/>
          <a:ext cx="6648210" cy="3613575"/>
        </p:xfrm>
        <a:graphic>
          <a:graphicData uri="http://schemas.openxmlformats.org/drawingml/2006/table">
            <a:tbl>
              <a:tblPr>
                <a:noFill/>
              </a:tblPr>
              <a:tblGrid>
                <a:gridCol w="2648989">
                  <a:extLst>
                    <a:ext uri="{9D8B030D-6E8A-4147-A177-3AD203B41FA5}">
                      <a16:colId xmlns:a16="http://schemas.microsoft.com/office/drawing/2014/main" val="20000"/>
                    </a:ext>
                  </a:extLst>
                </a:gridCol>
                <a:gridCol w="1350232">
                  <a:extLst>
                    <a:ext uri="{9D8B030D-6E8A-4147-A177-3AD203B41FA5}">
                      <a16:colId xmlns:a16="http://schemas.microsoft.com/office/drawing/2014/main" val="20001"/>
                    </a:ext>
                  </a:extLst>
                </a:gridCol>
                <a:gridCol w="2648989">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48,01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resiko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jangka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pendek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melalui</a:t>
                      </a:r>
                      <a:r>
                        <a:rPr lang="en-US" sz="800" u="none" strike="noStrike" cap="none" dirty="0">
                          <a:latin typeface="Roboto"/>
                          <a:ea typeface="Roboto"/>
                          <a:cs typeface="Roboto"/>
                          <a:sym typeface="Roboto"/>
                        </a:rPr>
                        <a:t> asset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menambah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caranya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jmeningkatkan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laba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effisiensi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oprasi</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47,77%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resiko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tanpa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menyertakan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memaksimalkan</a:t>
                      </a:r>
                      <a:r>
                        <a:rPr lang="id-ID" sz="800" u="none" strike="noStrike" cap="none" dirty="0">
                          <a:latin typeface="Roboto"/>
                          <a:ea typeface="Roboto"/>
                          <a:cs typeface="Roboto"/>
                          <a:sym typeface="Roboto"/>
                        </a:rPr>
                        <a:t> penjualan</a:t>
                      </a:r>
                      <a:r>
                        <a:rPr lang="en-US" sz="800" u="none" strike="noStrike" cap="none" dirty="0">
                          <a:latin typeface="Roboto"/>
                          <a:ea typeface="Roboto"/>
                          <a:cs typeface="Roboto"/>
                          <a:sym typeface="Roboto"/>
                        </a:rPr>
                        <a:t> agar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r>
                        <a:rPr lang="id-ID" sz="800" u="none" strike="noStrike" cap="none" dirty="0">
                          <a:latin typeface="Roboto"/>
                          <a:ea typeface="Roboto"/>
                          <a:cs typeface="Roboto"/>
                          <a:sym typeface="Roboto"/>
                        </a:rPr>
                        <a:t> Dengan meningkatnya penjualan akan berimbas terhadap bertambahnya piutang dan kas sehingga bisa meningkatkan rasio tersebut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14,36%</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berpotensi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jangka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pendek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melalui</a:t>
                      </a:r>
                      <a:r>
                        <a:rPr lang="en-US" sz="800" u="none" strike="noStrike" cap="none" dirty="0">
                          <a:latin typeface="Roboto"/>
                          <a:ea typeface="Roboto"/>
                          <a:cs typeface="Roboto"/>
                          <a:sym typeface="Roboto"/>
                        </a:rPr>
                        <a:t> asset liquid. Jika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dikelola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baik</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(dijadikan kas) maka kondisi tersebut </a:t>
                      </a:r>
                      <a:r>
                        <a:rPr lang="id-ID" sz="800" u="none" strike="noStrike" cap="none">
                          <a:latin typeface="Roboto"/>
                          <a:ea typeface="Roboto"/>
                          <a:cs typeface="Roboto"/>
                          <a:sym typeface="Roboto"/>
                        </a:rPr>
                        <a:t>bisa terjadi</a:t>
                      </a:r>
                      <a:r>
                        <a:rPr lang="en-US" sz="800" u="none" strike="noStrike" cap="none">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1207850411"/>
              </p:ext>
            </p:extLst>
          </p:nvPr>
        </p:nvGraphicFramePr>
        <p:xfrm>
          <a:off x="1008860" y="817686"/>
          <a:ext cx="7495678" cy="3719648"/>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99863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67,95%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resiko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mengendalikan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biaya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melakukan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efisiensi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mencari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pelanggan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baru</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menjaga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loyalitas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pelanggan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sudah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ada</a:t>
                      </a:r>
                      <a:r>
                        <a:rPr lang="en-US" sz="800" u="none" strike="noStrike" cap="none" dirty="0">
                          <a:latin typeface="Roboto"/>
                          <a:ea typeface="Roboto"/>
                          <a:cs typeface="Roboto"/>
                          <a:sym typeface="Roboto"/>
                        </a:rPr>
                        <a:t> agar </a:t>
                      </a:r>
                      <a:r>
                        <a:rPr lang="en-US" sz="800" u="none" strike="noStrike" cap="none" dirty="0" err="1">
                          <a:latin typeface="Roboto"/>
                          <a:ea typeface="Roboto"/>
                          <a:cs typeface="Roboto"/>
                          <a:sym typeface="Roboto"/>
                        </a:rPr>
                        <a:t>keuntungan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keuntungan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juga </a:t>
                      </a:r>
                      <a:r>
                        <a:rPr lang="en-US" sz="800" u="none" strike="noStrike" cap="none" dirty="0" err="1">
                          <a:latin typeface="Roboto"/>
                          <a:ea typeface="Roboto"/>
                          <a:cs typeface="Roboto"/>
                          <a:sym typeface="Roboto"/>
                        </a:rPr>
                        <a:t>menyatakan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asset Perusahaan </a:t>
                      </a:r>
                      <a:r>
                        <a:rPr lang="en-US" sz="800" u="none" strike="noStrike" cap="none" dirty="0" err="1">
                          <a:latin typeface="Roboto"/>
                          <a:ea typeface="Roboto"/>
                          <a:cs typeface="Roboto"/>
                          <a:sym typeface="Roboto"/>
                        </a:rPr>
                        <a:t>cenderung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212,06%</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terlalalu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agresif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pembiyaan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cenderung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menjalankan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operasi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bisnis</a:t>
                      </a:r>
                      <a:r>
                        <a:rPr lang="en-US" sz="800" u="none" strike="noStrike" cap="none" dirty="0">
                          <a:latin typeface="Roboto"/>
                          <a:ea typeface="Roboto"/>
                          <a:cs typeface="Roboto"/>
                          <a:sym typeface="Roboto"/>
                        </a:rPr>
                        <a:t>. Modal yang </a:t>
                      </a:r>
                      <a:r>
                        <a:rPr lang="en-US" sz="800" u="none" strike="noStrike" cap="none" dirty="0" err="1">
                          <a:latin typeface="Roboto"/>
                          <a:ea typeface="Roboto"/>
                          <a:cs typeface="Roboto"/>
                          <a:sym typeface="Roboto"/>
                        </a:rPr>
                        <a:t>diberikan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terlalu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kecil</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sehingga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kesulitan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memperoleh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pinjaman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ekuisitanya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melalui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laba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ditahan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2,42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diangka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baik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ebit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kuat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bunga.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32,54 %</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Asset Perusahaan </a:t>
                      </a:r>
                      <a:r>
                        <a:rPr lang="en-US" sz="800" u="none" strike="noStrike" cap="none" dirty="0" err="1">
                          <a:latin typeface="Roboto"/>
                          <a:ea typeface="Roboto"/>
                          <a:cs typeface="Roboto"/>
                          <a:sym typeface="Roboto"/>
                        </a:rPr>
                        <a:t>didominasi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pemilik</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sebab</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memeriksa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kembali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cenderung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produktif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kemudian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memaksimalkan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kembali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tersebut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menjualnya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membeli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prodktif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supaya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keuntungan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keuntungan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213057599"/>
              </p:ext>
            </p:extLst>
          </p:nvPr>
        </p:nvGraphicFramePr>
        <p:xfrm>
          <a:off x="987825" y="862485"/>
          <a:ext cx="6980400" cy="389751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12,54%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manajemen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efisien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memanfaatkan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kasnya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memperoleh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pendaptan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Tentunya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hal</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diimbangi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komponen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perputan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saja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pendaptan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diperoleh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berbentuk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16,93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Manajemen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efisien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menagih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memperkuat</a:t>
                      </a:r>
                      <a:r>
                        <a:rPr lang="en-US" sz="800" u="none" strike="noStrike" cap="none" dirty="0">
                          <a:latin typeface="Roboto"/>
                          <a:ea typeface="Roboto"/>
                          <a:cs typeface="Roboto"/>
                          <a:sym typeface="Roboto"/>
                        </a:rPr>
                        <a:t> sales liquid </a:t>
                      </a: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pendapatannya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menjadi</a:t>
                      </a:r>
                      <a:r>
                        <a:rPr lang="en-US" sz="800" u="none" strike="noStrike" cap="none" dirty="0">
                          <a:latin typeface="Roboto"/>
                          <a:ea typeface="Roboto"/>
                          <a:cs typeface="Roboto"/>
                          <a:sym typeface="Roboto"/>
                        </a:rPr>
                        <a:t> kas yang </a:t>
                      </a:r>
                      <a:r>
                        <a:rPr lang="en-US" sz="800" u="none" strike="noStrike" cap="none" dirty="0" err="1">
                          <a:latin typeface="Roboto"/>
                          <a:ea typeface="Roboto"/>
                          <a:cs typeface="Roboto"/>
                          <a:sym typeface="Roboto"/>
                        </a:rPr>
                        <a:t>dapat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digunakan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menjalakan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operasi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melunasi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pajak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dll</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77,33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Performa </a:t>
                      </a:r>
                      <a:r>
                        <a:rPr lang="en-US" sz="800" u="none" strike="noStrike" cap="none" dirty="0" err="1">
                          <a:latin typeface="Roboto"/>
                          <a:ea typeface="Roboto"/>
                          <a:cs typeface="Roboto"/>
                          <a:sym typeface="Roboto"/>
                        </a:rPr>
                        <a:t>penjulan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barang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laku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hal</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juga </a:t>
                      </a:r>
                      <a:r>
                        <a:rPr lang="en-US" sz="800" u="none" strike="noStrike" cap="none" dirty="0" err="1">
                          <a:latin typeface="Roboto"/>
                          <a:ea typeface="Roboto"/>
                          <a:cs typeface="Roboto"/>
                          <a:sym typeface="Roboto"/>
                        </a:rPr>
                        <a:t>bearti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menahan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berlebihan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membuat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tersebut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tinggi</a:t>
                      </a:r>
                      <a:r>
                        <a:rPr lang="en-US" sz="800" u="none" strike="noStrike" cap="none">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3,73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Manajemen</a:t>
                      </a:r>
                      <a:r>
                        <a:rPr lang="en-US" sz="800" u="none" strike="noStrike" cap="none" dirty="0">
                          <a:latin typeface="Roboto"/>
                          <a:ea typeface="Roboto"/>
                          <a:cs typeface="Roboto"/>
                          <a:sym typeface="Roboto"/>
                        </a:rPr>
                        <a:t> dan Perusahaan </a:t>
                      </a:r>
                      <a:r>
                        <a:rPr lang="en-US" sz="800" u="none" strike="noStrike" cap="none" dirty="0" err="1">
                          <a:latin typeface="Roboto"/>
                          <a:ea typeface="Roboto"/>
                          <a:cs typeface="Roboto"/>
                          <a:sym typeface="Roboto"/>
                        </a:rPr>
                        <a:t>mampu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memaksimalkan</a:t>
                      </a:r>
                      <a:r>
                        <a:rPr lang="en-US" sz="800" u="none" strike="noStrike" cap="none" dirty="0">
                          <a:latin typeface="Roboto"/>
                          <a:ea typeface="Roboto"/>
                          <a:cs typeface="Roboto"/>
                          <a:sym typeface="Roboto"/>
                        </a:rPr>
                        <a:t> asset Perusahaan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memperoleh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penjualan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bearti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ada</a:t>
                      </a:r>
                      <a:r>
                        <a:rPr lang="en-US" sz="800" u="none" strike="noStrike" cap="none" dirty="0">
                          <a:latin typeface="Roboto"/>
                          <a:ea typeface="Roboto"/>
                          <a:cs typeface="Roboto"/>
                          <a:sym typeface="Roboto"/>
                        </a:rPr>
                        <a:t> asset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menganggur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jadi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bebar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benar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dimaksimalkan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penjualan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0,55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Manejemen</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mampu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memaksimalkan</a:t>
                      </a:r>
                      <a:r>
                        <a:rPr lang="en-US" sz="800" u="none" strike="noStrike" cap="none" dirty="0">
                          <a:latin typeface="Roboto"/>
                          <a:ea typeface="Roboto"/>
                          <a:cs typeface="Roboto"/>
                          <a:sym typeface="Roboto"/>
                        </a:rPr>
                        <a:t> asset </a:t>
                      </a:r>
                      <a:r>
                        <a:rPr lang="en-US" sz="800" u="none" strike="noStrike" cap="none" dirty="0" err="1">
                          <a:latin typeface="Roboto"/>
                          <a:ea typeface="Roboto"/>
                          <a:cs typeface="Roboto"/>
                          <a:sym typeface="Roboto"/>
                        </a:rPr>
                        <a:t>tidak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Manajmen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maaksimalakan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aktivanya</a:t>
                      </a:r>
                      <a:r>
                        <a:rPr lang="en-US" sz="800" u="none" strike="noStrike" cap="none" dirty="0">
                          <a:latin typeface="Roboto"/>
                          <a:ea typeface="Roboto"/>
                          <a:cs typeface="Roboto"/>
                          <a:sym typeface="Roboto"/>
                        </a:rPr>
                        <a:t> Kembali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menjual</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produktif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kemudian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menggantinya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menguntungkan</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752631510"/>
              </p:ext>
            </p:extLst>
          </p:nvPr>
        </p:nvGraphicFramePr>
        <p:xfrm>
          <a:off x="945900" y="1005688"/>
          <a:ext cx="7252200" cy="3170670"/>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2417400">
                  <a:extLst>
                    <a:ext uri="{9D8B030D-6E8A-4147-A177-3AD203B41FA5}">
                      <a16:colId xmlns:a16="http://schemas.microsoft.com/office/drawing/2014/main" val="20001"/>
                    </a:ext>
                  </a:extLst>
                </a:gridCol>
                <a:gridCol w="2417400">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9,98%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terbilang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buruk</a:t>
                      </a:r>
                      <a:r>
                        <a:rPr lang="en-US" sz="800" u="none" strike="noStrike" cap="none" dirty="0">
                          <a:latin typeface="Roboto"/>
                          <a:ea typeface="Roboto"/>
                          <a:cs typeface="Roboto"/>
                          <a:sym typeface="Roboto"/>
                        </a:rPr>
                        <a:t>. Maka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manajemen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meningkatkan</a:t>
                      </a:r>
                      <a:r>
                        <a:rPr lang="en-US" sz="800" u="none" strike="noStrike" cap="none" dirty="0">
                          <a:latin typeface="Roboto"/>
                          <a:ea typeface="Roboto"/>
                          <a:cs typeface="Roboto"/>
                          <a:sym typeface="Roboto"/>
                        </a:rPr>
                        <a:t> strategi </a:t>
                      </a:r>
                      <a:r>
                        <a:rPr lang="en-US" sz="800" u="none" strike="noStrike" cap="none" dirty="0" err="1">
                          <a:latin typeface="Roboto"/>
                          <a:ea typeface="Roboto"/>
                          <a:cs typeface="Roboto"/>
                          <a:sym typeface="Roboto"/>
                        </a:rPr>
                        <a:t>kembali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misalnya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memodifikasi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sudah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ada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menggantinya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menguntungkan</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4,60%</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perlu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memerikasa</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produktif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membuat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baru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memodifikasi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ada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sewakan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atau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juga </a:t>
                      </a:r>
                      <a:r>
                        <a:rPr lang="en-US" sz="800" u="none" strike="noStrike" cap="none" dirty="0" err="1">
                          <a:latin typeface="Roboto"/>
                          <a:ea typeface="Roboto"/>
                          <a:cs typeface="Roboto"/>
                          <a:sym typeface="Roboto"/>
                        </a:rPr>
                        <a:t>dijual</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produktif</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misalya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14,38%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terhitung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baik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mampu</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memaksimalkan</a:t>
                      </a:r>
                      <a:r>
                        <a:rPr lang="en-US" sz="800" u="none" strike="noStrike" cap="none" dirty="0">
                          <a:latin typeface="Roboto"/>
                          <a:ea typeface="Roboto"/>
                          <a:cs typeface="Roboto"/>
                          <a:sym typeface="Roboto"/>
                        </a:rPr>
                        <a:t> modal yang </a:t>
                      </a:r>
                      <a:r>
                        <a:rPr lang="en-US" sz="800" u="none" strike="noStrike" cap="none" dirty="0" err="1">
                          <a:latin typeface="Roboto"/>
                          <a:ea typeface="Roboto"/>
                          <a:cs typeface="Roboto"/>
                          <a:sym typeface="Roboto"/>
                        </a:rPr>
                        <a:t>dimiliki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memperoleh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keuntungan</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PT DEAL dan PT DUEL adalah perusahaan yang sama-sama bergerak dibidang manufaktur. Kedua perusahaan ini dikenal bersaing ketat dalam industrinya.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Di akhir periode 2023, management PT DEAL ingin mengevaluasi kinerja keuangannya dan membandingkan dengan kondisi keuangan pesaing utamanya yaitu PT DUEL.</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PT DEAL mengkomparasikan beberapa pos dalam laporan keuangan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aphicFrame>
        <p:nvGraphicFramePr>
          <p:cNvPr id="87" name="Google Shape;87;g274a64ae36d_1_0"/>
          <p:cNvGraphicFramePr/>
          <p:nvPr/>
        </p:nvGraphicFramePr>
        <p:xfrm>
          <a:off x="952500" y="2810275"/>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p:txBody>
          <a:bodyPr>
            <a:normAutofit/>
          </a:bodyPr>
          <a:lstStyle/>
          <a:p>
            <a:pPr marL="342900" indent="-228600" algn="just">
              <a:buFont typeface="+mj-lt"/>
              <a:buAutoNum type="arabicPeriod"/>
            </a:pPr>
            <a:r>
              <a:rPr lang="en-US" sz="1200" dirty="0" err="1"/>
              <a:t>Pendapatan</a:t>
            </a:r>
            <a:r>
              <a:rPr lang="en-US" sz="1200" dirty="0"/>
              <a:t> </a:t>
            </a:r>
            <a:r>
              <a:rPr lang="en-US" sz="1200" dirty="0" err="1"/>
              <a:t>perusahaan</a:t>
            </a:r>
            <a:r>
              <a:rPr lang="en-US" sz="1200" dirty="0"/>
              <a:t> PT DEAL </a:t>
            </a:r>
            <a:r>
              <a:rPr lang="en-US" sz="1200" dirty="0" err="1"/>
              <a:t>lebih</a:t>
            </a:r>
            <a:r>
              <a:rPr lang="en-US" sz="1200" dirty="0"/>
              <a:t> </a:t>
            </a:r>
            <a:r>
              <a:rPr lang="en-US" sz="1200" dirty="0" err="1"/>
              <a:t>tinggi</a:t>
            </a:r>
            <a:r>
              <a:rPr lang="en-US" sz="1200" dirty="0"/>
              <a:t> </a:t>
            </a:r>
            <a:r>
              <a:rPr lang="en-US" sz="1200" dirty="0" err="1"/>
              <a:t>dibandingkan</a:t>
            </a:r>
            <a:r>
              <a:rPr lang="en-US" sz="1200" dirty="0"/>
              <a:t> </a:t>
            </a:r>
            <a:r>
              <a:rPr lang="en-US" sz="1200" dirty="0" err="1"/>
              <a:t>dengan</a:t>
            </a:r>
            <a:r>
              <a:rPr lang="en-US" sz="1200" dirty="0"/>
              <a:t> PT DUEL. Hal </a:t>
            </a:r>
            <a:r>
              <a:rPr lang="en-US" sz="1200" dirty="0" err="1"/>
              <a:t>ini</a:t>
            </a:r>
            <a:r>
              <a:rPr lang="en-US" sz="1200" dirty="0"/>
              <a:t> </a:t>
            </a:r>
            <a:r>
              <a:rPr lang="en-US" sz="1200" dirty="0" err="1"/>
              <a:t>mengindikasi</a:t>
            </a:r>
            <a:r>
              <a:rPr lang="en-US" sz="1200" dirty="0"/>
              <a:t> </a:t>
            </a:r>
            <a:r>
              <a:rPr lang="en-US" sz="1200" dirty="0" err="1"/>
              <a:t>perusahaan</a:t>
            </a:r>
            <a:r>
              <a:rPr lang="en-US" sz="1200" dirty="0"/>
              <a:t> PT DEAL </a:t>
            </a:r>
            <a:r>
              <a:rPr lang="en-US" sz="1200" dirty="0" err="1"/>
              <a:t>memiliki</a:t>
            </a:r>
            <a:r>
              <a:rPr lang="en-US" sz="1200" dirty="0"/>
              <a:t> </a:t>
            </a:r>
            <a:r>
              <a:rPr lang="en-US" sz="1200" dirty="0" err="1"/>
              <a:t>konsumen</a:t>
            </a:r>
            <a:r>
              <a:rPr lang="en-US" sz="1200" dirty="0"/>
              <a:t> yang </a:t>
            </a:r>
            <a:r>
              <a:rPr lang="en-US" sz="1200" dirty="0" err="1"/>
              <a:t>lebih</a:t>
            </a:r>
            <a:r>
              <a:rPr lang="en-US" sz="1200" dirty="0"/>
              <a:t> loyal</a:t>
            </a:r>
          </a:p>
          <a:p>
            <a:pPr marL="342900" indent="-228600" algn="just">
              <a:buFont typeface="+mj-lt"/>
              <a:buAutoNum type="arabicPeriod"/>
            </a:pPr>
            <a:endParaRPr lang="en-US" sz="1200" dirty="0"/>
          </a:p>
          <a:p>
            <a:pPr marL="342900" indent="-228600" algn="just">
              <a:buFont typeface="+mj-lt"/>
              <a:buAutoNum type="arabicPeriod"/>
            </a:pPr>
            <a:r>
              <a:rPr lang="en-US" sz="1200" dirty="0"/>
              <a:t>Laba yang </a:t>
            </a:r>
            <a:r>
              <a:rPr lang="en-US" sz="1200" dirty="0" err="1"/>
              <a:t>dihasilkan</a:t>
            </a:r>
            <a:r>
              <a:rPr lang="en-US" sz="1200" dirty="0"/>
              <a:t> PT DEAL </a:t>
            </a:r>
            <a:r>
              <a:rPr lang="en-US" sz="1200" dirty="0" err="1"/>
              <a:t>jauh</a:t>
            </a:r>
            <a:r>
              <a:rPr lang="en-US" sz="1200" dirty="0"/>
              <a:t> </a:t>
            </a:r>
            <a:r>
              <a:rPr lang="en-US" sz="1200" dirty="0" err="1"/>
              <a:t>lebih</a:t>
            </a:r>
            <a:r>
              <a:rPr lang="en-US" sz="1200" dirty="0"/>
              <a:t> </a:t>
            </a:r>
            <a:r>
              <a:rPr lang="en-US" sz="1200" dirty="0" err="1"/>
              <a:t>sedikit</a:t>
            </a:r>
            <a:r>
              <a:rPr lang="en-US" sz="1200" dirty="0"/>
              <a:t> PT DUEL. Hal </a:t>
            </a:r>
            <a:r>
              <a:rPr lang="en-US" sz="1200" dirty="0" err="1"/>
              <a:t>ini</a:t>
            </a:r>
            <a:r>
              <a:rPr lang="en-US" sz="1200" dirty="0"/>
              <a:t> </a:t>
            </a:r>
            <a:r>
              <a:rPr lang="en-US" sz="1200" dirty="0" err="1"/>
              <a:t>perlu</a:t>
            </a:r>
            <a:r>
              <a:rPr lang="en-US" sz="1200" dirty="0"/>
              <a:t> di </a:t>
            </a:r>
            <a:r>
              <a:rPr lang="en-US" sz="1200" dirty="0" err="1"/>
              <a:t>analisis</a:t>
            </a:r>
            <a:r>
              <a:rPr lang="en-US" sz="1200" dirty="0"/>
              <a:t> </a:t>
            </a:r>
            <a:r>
              <a:rPr lang="en-US" sz="1200" dirty="0" err="1"/>
              <a:t>lebih</a:t>
            </a:r>
            <a:r>
              <a:rPr lang="en-US" sz="1200" dirty="0"/>
              <a:t> </a:t>
            </a:r>
            <a:r>
              <a:rPr lang="en-US" sz="1200" dirty="0" err="1"/>
              <a:t>jauh</a:t>
            </a:r>
            <a:r>
              <a:rPr lang="en-US" sz="1200" dirty="0"/>
              <a:t> </a:t>
            </a:r>
            <a:r>
              <a:rPr lang="en-US" sz="1200" dirty="0" err="1"/>
              <a:t>lagi</a:t>
            </a:r>
            <a:r>
              <a:rPr lang="en-US" sz="1200" dirty="0"/>
              <a:t> </a:t>
            </a:r>
            <a:r>
              <a:rPr lang="en-US" sz="1200" dirty="0" err="1"/>
              <a:t>mengenai</a:t>
            </a:r>
            <a:r>
              <a:rPr lang="en-US" sz="1200" dirty="0"/>
              <a:t> </a:t>
            </a:r>
            <a:r>
              <a:rPr lang="en-US" sz="1200" dirty="0" err="1"/>
              <a:t>peyebab</a:t>
            </a:r>
            <a:r>
              <a:rPr lang="en-US" sz="1200" dirty="0"/>
              <a:t> </a:t>
            </a:r>
            <a:r>
              <a:rPr lang="en-US" sz="1200" dirty="0" err="1"/>
              <a:t>perbedaan</a:t>
            </a:r>
            <a:r>
              <a:rPr lang="en-US" sz="1200" dirty="0"/>
              <a:t> </a:t>
            </a:r>
            <a:r>
              <a:rPr lang="en-US" sz="1200" dirty="0" err="1"/>
              <a:t>ini</a:t>
            </a:r>
            <a:r>
              <a:rPr lang="en-US" sz="1200" dirty="0"/>
              <a:t> </a:t>
            </a:r>
            <a:r>
              <a:rPr lang="en-US" sz="1200" dirty="0" err="1"/>
              <a:t>apakah</a:t>
            </a:r>
            <a:r>
              <a:rPr lang="en-US" sz="1200" dirty="0"/>
              <a:t> </a:t>
            </a:r>
            <a:r>
              <a:rPr lang="en-US" sz="1200" dirty="0" err="1"/>
              <a:t>karena</a:t>
            </a:r>
            <a:r>
              <a:rPr lang="en-US" sz="1200" dirty="0"/>
              <a:t> proses </a:t>
            </a:r>
            <a:r>
              <a:rPr lang="en-US" sz="1200" dirty="0" err="1"/>
              <a:t>binisnya</a:t>
            </a:r>
            <a:r>
              <a:rPr lang="en-US" sz="1200" dirty="0"/>
              <a:t> </a:t>
            </a:r>
            <a:r>
              <a:rPr lang="en-US" sz="1200" dirty="0" err="1"/>
              <a:t>berbeda</a:t>
            </a:r>
            <a:r>
              <a:rPr lang="en-US" sz="1200" dirty="0"/>
              <a:t> </a:t>
            </a:r>
            <a:r>
              <a:rPr lang="en-US" sz="1200" dirty="0" err="1"/>
              <a:t>dikarenakan</a:t>
            </a:r>
            <a:r>
              <a:rPr lang="en-US" sz="1200" dirty="0"/>
              <a:t> </a:t>
            </a:r>
            <a:r>
              <a:rPr lang="en-US" sz="1200" dirty="0" err="1"/>
              <a:t>penerapan</a:t>
            </a:r>
            <a:r>
              <a:rPr lang="en-US" sz="1200" dirty="0"/>
              <a:t> </a:t>
            </a:r>
            <a:r>
              <a:rPr lang="en-US" sz="1200" dirty="0" err="1"/>
              <a:t>teknologi</a:t>
            </a:r>
            <a:r>
              <a:rPr lang="en-US" sz="1200" dirty="0"/>
              <a:t> </a:t>
            </a:r>
            <a:r>
              <a:rPr lang="en-US" sz="1200" dirty="0" err="1"/>
              <a:t>terbaru</a:t>
            </a:r>
            <a:r>
              <a:rPr lang="en-US" sz="1200" dirty="0"/>
              <a:t>. </a:t>
            </a:r>
            <a:r>
              <a:rPr lang="en-US" sz="1200" dirty="0" err="1"/>
              <a:t>Perusahan</a:t>
            </a:r>
            <a:r>
              <a:rPr lang="en-US" sz="1200" dirty="0"/>
              <a:t> </a:t>
            </a:r>
            <a:r>
              <a:rPr lang="en-US" sz="1200" dirty="0" err="1"/>
              <a:t>peru</a:t>
            </a:r>
            <a:r>
              <a:rPr lang="en-US" sz="1200" dirty="0"/>
              <a:t> </a:t>
            </a:r>
            <a:r>
              <a:rPr lang="en-US" sz="1200" dirty="0" err="1"/>
              <a:t>peka</a:t>
            </a:r>
            <a:r>
              <a:rPr lang="en-US" sz="1200" dirty="0"/>
              <a:t> </a:t>
            </a:r>
            <a:r>
              <a:rPr lang="en-US" sz="1200" dirty="0" err="1"/>
              <a:t>menghadapi</a:t>
            </a:r>
            <a:r>
              <a:rPr lang="en-US" sz="1200" dirty="0"/>
              <a:t> </a:t>
            </a:r>
            <a:r>
              <a:rPr lang="en-US" sz="1200" dirty="0" err="1"/>
              <a:t>hal</a:t>
            </a:r>
            <a:r>
              <a:rPr lang="en-US" sz="1200" dirty="0"/>
              <a:t> </a:t>
            </a:r>
            <a:r>
              <a:rPr lang="en-US" sz="1200" dirty="0" err="1"/>
              <a:t>ini</a:t>
            </a:r>
            <a:r>
              <a:rPr lang="en-US" sz="1200" dirty="0"/>
              <a:t> agar proses </a:t>
            </a:r>
            <a:r>
              <a:rPr lang="en-US" sz="1200" dirty="0" err="1"/>
              <a:t>binis</a:t>
            </a:r>
            <a:r>
              <a:rPr lang="en-US" sz="1200" dirty="0"/>
              <a:t> </a:t>
            </a:r>
            <a:r>
              <a:rPr lang="en-US" sz="1200" dirty="0" err="1"/>
              <a:t>perushaan</a:t>
            </a:r>
            <a:r>
              <a:rPr lang="en-US" sz="1200" dirty="0"/>
              <a:t> </a:t>
            </a:r>
            <a:r>
              <a:rPr lang="en-US" sz="1200" dirty="0" err="1"/>
              <a:t>bisa</a:t>
            </a:r>
            <a:r>
              <a:rPr lang="en-US" sz="1200" dirty="0"/>
              <a:t> </a:t>
            </a:r>
            <a:r>
              <a:rPr lang="en-US" sz="1200" dirty="0" err="1"/>
              <a:t>berkembang</a:t>
            </a:r>
            <a:r>
              <a:rPr lang="en-US" sz="1200" dirty="0"/>
              <a:t> dan </a:t>
            </a:r>
            <a:r>
              <a:rPr lang="en-US" sz="1200" dirty="0" err="1"/>
              <a:t>memberikan</a:t>
            </a:r>
            <a:r>
              <a:rPr lang="en-US" sz="1200" dirty="0"/>
              <a:t> </a:t>
            </a:r>
            <a:r>
              <a:rPr lang="en-US" sz="1200" dirty="0" err="1"/>
              <a:t>kontribusi</a:t>
            </a:r>
            <a:r>
              <a:rPr lang="en-US" sz="1200" dirty="0"/>
              <a:t> </a:t>
            </a:r>
            <a:r>
              <a:rPr lang="en-US" sz="1200" dirty="0" err="1"/>
              <a:t>keuntungan</a:t>
            </a:r>
            <a:r>
              <a:rPr lang="en-US" sz="1200" dirty="0"/>
              <a:t> yang </a:t>
            </a:r>
            <a:r>
              <a:rPr lang="en-US" sz="1200" dirty="0" err="1"/>
              <a:t>lebih</a:t>
            </a:r>
            <a:r>
              <a:rPr lang="en-US" sz="1200" dirty="0"/>
              <a:t> </a:t>
            </a:r>
            <a:r>
              <a:rPr lang="en-US" sz="1200" dirty="0" err="1"/>
              <a:t>baik</a:t>
            </a:r>
            <a:r>
              <a:rPr lang="en-US" sz="1200" dirty="0"/>
              <a:t>.</a:t>
            </a:r>
          </a:p>
          <a:p>
            <a:pPr marL="342900" indent="-228600" algn="just">
              <a:buFont typeface="+mj-lt"/>
              <a:buAutoNum type="arabicPeriod"/>
            </a:pPr>
            <a:endParaRPr lang="en-US" sz="1200" dirty="0"/>
          </a:p>
          <a:p>
            <a:pPr marL="342900" indent="-228600" algn="just">
              <a:buFont typeface="+mj-lt"/>
              <a:buAutoNum type="arabicPeriod"/>
            </a:pPr>
            <a:r>
              <a:rPr lang="en-US" sz="1200" dirty="0" err="1"/>
              <a:t>Aktiva</a:t>
            </a:r>
            <a:r>
              <a:rPr lang="en-US" sz="1200" dirty="0"/>
              <a:t> Perusahaan PT DEAL </a:t>
            </a:r>
            <a:r>
              <a:rPr lang="en-US" sz="1200" dirty="0" err="1"/>
              <a:t>jauh</a:t>
            </a:r>
            <a:r>
              <a:rPr lang="en-US" sz="1200" dirty="0"/>
              <a:t> </a:t>
            </a:r>
            <a:r>
              <a:rPr lang="en-US" sz="1200" dirty="0" err="1"/>
              <a:t>lebih</a:t>
            </a:r>
            <a:r>
              <a:rPr lang="en-US" sz="1200" dirty="0"/>
              <a:t> </a:t>
            </a:r>
            <a:r>
              <a:rPr lang="en-US" sz="1200" dirty="0" err="1"/>
              <a:t>rendah</a:t>
            </a:r>
            <a:r>
              <a:rPr lang="en-US" sz="1200" dirty="0"/>
              <a:t> </a:t>
            </a:r>
            <a:r>
              <a:rPr lang="en-US" sz="1200" dirty="0" err="1"/>
              <a:t>dibandingkan</a:t>
            </a:r>
            <a:r>
              <a:rPr lang="en-US" sz="1200" dirty="0"/>
              <a:t> PT DUEL yang </a:t>
            </a:r>
            <a:r>
              <a:rPr lang="en-US" sz="1200" dirty="0" err="1"/>
              <a:t>artinya</a:t>
            </a:r>
            <a:r>
              <a:rPr lang="en-US" sz="1200" dirty="0"/>
              <a:t> </a:t>
            </a:r>
            <a:r>
              <a:rPr lang="en-US" sz="1200" dirty="0" err="1"/>
              <a:t>perusahaan</a:t>
            </a:r>
            <a:r>
              <a:rPr lang="en-US" sz="1200" dirty="0"/>
              <a:t>  </a:t>
            </a:r>
            <a:r>
              <a:rPr lang="en-US" sz="1200" dirty="0" err="1"/>
              <a:t>kurang</a:t>
            </a:r>
            <a:r>
              <a:rPr lang="en-US" sz="1200" dirty="0"/>
              <a:t> </a:t>
            </a:r>
            <a:r>
              <a:rPr lang="en-US" sz="1200" dirty="0" err="1"/>
              <a:t>memiliki</a:t>
            </a:r>
            <a:r>
              <a:rPr lang="en-US" sz="1200" dirty="0"/>
              <a:t> </a:t>
            </a:r>
            <a:r>
              <a:rPr lang="en-US" sz="1200" dirty="0" err="1"/>
              <a:t>potensi</a:t>
            </a:r>
            <a:r>
              <a:rPr lang="en-US" sz="1200" dirty="0"/>
              <a:t> </a:t>
            </a:r>
            <a:r>
              <a:rPr lang="en-US" sz="1200" dirty="0" err="1"/>
              <a:t>untuk</a:t>
            </a:r>
            <a:r>
              <a:rPr lang="en-US" sz="1200" dirty="0"/>
              <a:t> </a:t>
            </a:r>
            <a:r>
              <a:rPr lang="en-US" sz="1200" dirty="0" err="1"/>
              <a:t>berkembang</a:t>
            </a:r>
            <a:r>
              <a:rPr lang="en-US" sz="1200" dirty="0"/>
              <a:t>  </a:t>
            </a:r>
            <a:r>
              <a:rPr lang="en-US" sz="1200" dirty="0" err="1"/>
              <a:t>karena</a:t>
            </a:r>
            <a:r>
              <a:rPr lang="en-US" sz="1200" dirty="0"/>
              <a:t> </a:t>
            </a:r>
            <a:r>
              <a:rPr lang="en-US" sz="1200" dirty="0" err="1"/>
              <a:t>memiliki</a:t>
            </a:r>
            <a:r>
              <a:rPr lang="en-US" sz="1200" dirty="0"/>
              <a:t> </a:t>
            </a:r>
            <a:r>
              <a:rPr lang="en-US" sz="1200" dirty="0" err="1"/>
              <a:t>aktiva</a:t>
            </a:r>
            <a:r>
              <a:rPr lang="en-US" sz="1200" dirty="0"/>
              <a:t> yang </a:t>
            </a:r>
            <a:r>
              <a:rPr lang="en-US" sz="1200" dirty="0" err="1"/>
              <a:t>lebih</a:t>
            </a:r>
            <a:r>
              <a:rPr lang="en-US" sz="1200" dirty="0"/>
              <a:t> </a:t>
            </a:r>
            <a:r>
              <a:rPr lang="en-US" sz="1200" dirty="0" err="1"/>
              <a:t>sedikit</a:t>
            </a:r>
            <a:r>
              <a:rPr lang="en-US" sz="1200" dirty="0"/>
              <a:t>.</a:t>
            </a:r>
          </a:p>
          <a:p>
            <a:pPr marL="342900" indent="-228600" algn="just">
              <a:buFont typeface="+mj-lt"/>
              <a:buAutoNum type="arabicPeriod"/>
            </a:pPr>
            <a:endParaRPr lang="en-US" sz="1200" dirty="0"/>
          </a:p>
          <a:p>
            <a:pPr marL="342900" indent="-228600" algn="just">
              <a:buFont typeface="+mj-lt"/>
              <a:buAutoNum type="arabicPeriod"/>
            </a:pPr>
            <a:r>
              <a:rPr lang="en-US" sz="1200" dirty="0"/>
              <a:t>Jika modal PT DEAL </a:t>
            </a:r>
            <a:r>
              <a:rPr lang="en-US" sz="1200" dirty="0" err="1"/>
              <a:t>sama</a:t>
            </a:r>
            <a:r>
              <a:rPr lang="en-US" sz="1200" dirty="0"/>
              <a:t> </a:t>
            </a:r>
            <a:r>
              <a:rPr lang="en-US" sz="1200" dirty="0" err="1"/>
              <a:t>dengan</a:t>
            </a:r>
            <a:r>
              <a:rPr lang="en-US" sz="1200" dirty="0"/>
              <a:t> PT DUEL </a:t>
            </a:r>
            <a:r>
              <a:rPr lang="en-US" sz="1200" dirty="0" err="1"/>
              <a:t>akan</a:t>
            </a:r>
            <a:r>
              <a:rPr lang="en-US" sz="1200" dirty="0"/>
              <a:t> </a:t>
            </a:r>
            <a:r>
              <a:rPr lang="en-US" sz="1200" dirty="0" err="1"/>
              <a:t>tetapi</a:t>
            </a:r>
            <a:r>
              <a:rPr lang="en-US" sz="1200" dirty="0"/>
              <a:t> </a:t>
            </a:r>
            <a:r>
              <a:rPr lang="en-US" sz="1200" dirty="0" err="1"/>
              <a:t>jika</a:t>
            </a:r>
            <a:r>
              <a:rPr lang="en-US" sz="1200" dirty="0"/>
              <a:t> modal </a:t>
            </a:r>
            <a:r>
              <a:rPr lang="en-US" sz="1200" dirty="0" err="1"/>
              <a:t>sandingkan</a:t>
            </a:r>
            <a:r>
              <a:rPr lang="en-US" sz="1200" dirty="0"/>
              <a:t> </a:t>
            </a:r>
            <a:r>
              <a:rPr lang="en-US" sz="1200" dirty="0" err="1"/>
              <a:t>dengan</a:t>
            </a:r>
            <a:r>
              <a:rPr lang="en-US" sz="1200" dirty="0"/>
              <a:t> </a:t>
            </a:r>
            <a:r>
              <a:rPr lang="en-US" sz="1200" dirty="0" err="1"/>
              <a:t>aktiva</a:t>
            </a:r>
            <a:r>
              <a:rPr lang="en-US" sz="1200" dirty="0"/>
              <a:t> PT DUEL </a:t>
            </a:r>
            <a:r>
              <a:rPr lang="en-US" sz="1200" dirty="0" err="1"/>
              <a:t>jauh</a:t>
            </a:r>
            <a:r>
              <a:rPr lang="en-US" sz="1200" dirty="0"/>
              <a:t> </a:t>
            </a:r>
            <a:r>
              <a:rPr lang="en-US" sz="1200" dirty="0" err="1"/>
              <a:t>lebih</a:t>
            </a:r>
            <a:r>
              <a:rPr lang="en-US" sz="1200" dirty="0"/>
              <a:t> </a:t>
            </a:r>
            <a:r>
              <a:rPr lang="en-US" sz="1200" dirty="0" err="1"/>
              <a:t>sehat</a:t>
            </a:r>
            <a:r>
              <a:rPr lang="en-US" sz="1200" dirty="0"/>
              <a:t> </a:t>
            </a:r>
            <a:r>
              <a:rPr lang="en-US" sz="1200" dirty="0" err="1"/>
              <a:t>karena</a:t>
            </a:r>
            <a:r>
              <a:rPr lang="en-US" sz="1200" dirty="0"/>
              <a:t> </a:t>
            </a:r>
            <a:r>
              <a:rPr lang="en-US" sz="1200" dirty="0" err="1"/>
              <a:t>modalnya</a:t>
            </a:r>
            <a:r>
              <a:rPr lang="en-US" sz="1200" dirty="0"/>
              <a:t> </a:t>
            </a:r>
            <a:r>
              <a:rPr lang="en-US" sz="1200" dirty="0" err="1"/>
              <a:t>mampu</a:t>
            </a:r>
            <a:r>
              <a:rPr lang="en-US" sz="1200" dirty="0"/>
              <a:t> </a:t>
            </a:r>
            <a:r>
              <a:rPr lang="en-US" sz="1200" dirty="0" err="1"/>
              <a:t>untuk</a:t>
            </a:r>
            <a:r>
              <a:rPr lang="en-US" sz="1200" dirty="0"/>
              <a:t> </a:t>
            </a:r>
            <a:r>
              <a:rPr lang="en-US" sz="1200" dirty="0" err="1"/>
              <a:t>menutupi</a:t>
            </a:r>
            <a:r>
              <a:rPr lang="en-US" sz="1200" dirty="0"/>
              <a:t> utang </a:t>
            </a:r>
            <a:r>
              <a:rPr lang="en-US" sz="1200" dirty="0" err="1"/>
              <a:t>perusahaan</a:t>
            </a:r>
            <a:r>
              <a:rPr lang="en-US" sz="1200" dirty="0"/>
              <a:t>.</a:t>
            </a:r>
          </a:p>
          <a:p>
            <a:pPr marL="342900" indent="-228600">
              <a:buFont typeface="+mj-lt"/>
              <a:buAutoNum type="arabicPeriod"/>
            </a:pPr>
            <a:endParaRPr lang="en-US" sz="1200" dirty="0"/>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p:txBody>
          <a:bodyPr>
            <a:normAutofit lnSpcReduction="10000"/>
          </a:bodyPr>
          <a:lstStyle/>
          <a:p>
            <a:pPr algn="just"/>
            <a:r>
              <a:rPr lang="en-US" dirty="0"/>
              <a:t>Return on </a:t>
            </a:r>
            <a:r>
              <a:rPr lang="en-US" dirty="0" err="1"/>
              <a:t>investasi</a:t>
            </a:r>
            <a:r>
              <a:rPr lang="en-US" dirty="0"/>
              <a:t> PT DEAL </a:t>
            </a:r>
            <a:r>
              <a:rPr lang="en-US" dirty="0" err="1"/>
              <a:t>jauh</a:t>
            </a:r>
            <a:r>
              <a:rPr lang="en-US" dirty="0"/>
              <a:t> </a:t>
            </a:r>
            <a:r>
              <a:rPr lang="en-US" dirty="0" err="1"/>
              <a:t>lebih</a:t>
            </a:r>
            <a:r>
              <a:rPr lang="en-US" dirty="0"/>
              <a:t> </a:t>
            </a:r>
            <a:r>
              <a:rPr lang="en-US" dirty="0" err="1"/>
              <a:t>rendah</a:t>
            </a:r>
            <a:r>
              <a:rPr lang="en-US" dirty="0"/>
              <a:t> </a:t>
            </a:r>
            <a:r>
              <a:rPr lang="en-US" dirty="0" err="1"/>
              <a:t>artinya</a:t>
            </a:r>
            <a:r>
              <a:rPr lang="en-US" dirty="0"/>
              <a:t> </a:t>
            </a:r>
            <a:r>
              <a:rPr lang="en-US" dirty="0" err="1"/>
              <a:t>perusahaan</a:t>
            </a:r>
            <a:r>
              <a:rPr lang="en-US" dirty="0"/>
              <a:t> </a:t>
            </a:r>
            <a:r>
              <a:rPr lang="en-US" dirty="0" err="1"/>
              <a:t>belum</a:t>
            </a:r>
            <a:r>
              <a:rPr lang="en-US" dirty="0"/>
              <a:t> </a:t>
            </a:r>
            <a:r>
              <a:rPr lang="en-US" dirty="0" err="1"/>
              <a:t>bisa</a:t>
            </a:r>
            <a:r>
              <a:rPr lang="en-US" dirty="0"/>
              <a:t> </a:t>
            </a:r>
            <a:r>
              <a:rPr lang="en-US" dirty="0" err="1"/>
              <a:t>memanfaatkan</a:t>
            </a:r>
            <a:r>
              <a:rPr lang="en-US" dirty="0"/>
              <a:t> </a:t>
            </a:r>
            <a:r>
              <a:rPr lang="en-US" dirty="0" err="1"/>
              <a:t>aktivanya</a:t>
            </a:r>
            <a:r>
              <a:rPr lang="en-US" dirty="0"/>
              <a:t> </a:t>
            </a:r>
          </a:p>
          <a:p>
            <a:pPr algn="just"/>
            <a:r>
              <a:rPr lang="en-ID" dirty="0"/>
              <a:t>Return On Equity </a:t>
            </a:r>
            <a:r>
              <a:rPr lang="en-ID" dirty="0" err="1"/>
              <a:t>lebih</a:t>
            </a:r>
            <a:r>
              <a:rPr lang="en-ID" dirty="0"/>
              <a:t> </a:t>
            </a:r>
            <a:r>
              <a:rPr lang="en-ID" dirty="0" err="1"/>
              <a:t>rendah</a:t>
            </a:r>
            <a:r>
              <a:rPr lang="en-ID" dirty="0"/>
              <a:t> </a:t>
            </a:r>
            <a:r>
              <a:rPr lang="en-ID" dirty="0" err="1"/>
              <a:t>sedikit</a:t>
            </a:r>
            <a:r>
              <a:rPr lang="en-ID" dirty="0"/>
              <a:t> yang </a:t>
            </a:r>
            <a:r>
              <a:rPr lang="en-ID" dirty="0" err="1"/>
              <a:t>artinya</a:t>
            </a:r>
            <a:r>
              <a:rPr lang="en-ID" dirty="0"/>
              <a:t> PT DEAL </a:t>
            </a:r>
            <a:r>
              <a:rPr lang="en-ID" dirty="0" err="1"/>
              <a:t>masih</a:t>
            </a:r>
            <a:r>
              <a:rPr lang="en-ID" dirty="0"/>
              <a:t> </a:t>
            </a:r>
            <a:r>
              <a:rPr lang="en-ID" dirty="0" err="1"/>
              <a:t>kalah</a:t>
            </a:r>
            <a:r>
              <a:rPr lang="en-ID" dirty="0"/>
              <a:t> </a:t>
            </a:r>
            <a:r>
              <a:rPr lang="en-ID" dirty="0" err="1"/>
              <a:t>dalam</a:t>
            </a:r>
            <a:r>
              <a:rPr lang="en-ID" dirty="0"/>
              <a:t> </a:t>
            </a:r>
            <a:r>
              <a:rPr lang="en-ID" dirty="0" err="1"/>
              <a:t>menfaatkan</a:t>
            </a:r>
            <a:r>
              <a:rPr lang="en-ID" dirty="0"/>
              <a:t> modal </a:t>
            </a:r>
            <a:r>
              <a:rPr lang="en-ID" dirty="0" err="1"/>
              <a:t>sendiri</a:t>
            </a:r>
            <a:r>
              <a:rPr lang="en-ID" dirty="0"/>
              <a:t>.</a:t>
            </a:r>
          </a:p>
          <a:p>
            <a:pPr algn="just"/>
            <a:r>
              <a:rPr lang="en-ID" dirty="0"/>
              <a:t>Net Profit Margin PT DEAL </a:t>
            </a:r>
            <a:r>
              <a:rPr lang="en-ID" dirty="0" err="1"/>
              <a:t>lebih</a:t>
            </a:r>
            <a:r>
              <a:rPr lang="en-ID" dirty="0"/>
              <a:t> </a:t>
            </a:r>
            <a:r>
              <a:rPr lang="en-ID" dirty="0" err="1"/>
              <a:t>kecil</a:t>
            </a:r>
            <a:r>
              <a:rPr lang="en-ID" dirty="0"/>
              <a:t> di </a:t>
            </a:r>
            <a:r>
              <a:rPr lang="en-ID" dirty="0" err="1"/>
              <a:t>bandingkan</a:t>
            </a:r>
            <a:r>
              <a:rPr lang="en-ID" dirty="0"/>
              <a:t> </a:t>
            </a:r>
            <a:r>
              <a:rPr lang="en-ID" dirty="0" err="1"/>
              <a:t>dengan</a:t>
            </a:r>
            <a:r>
              <a:rPr lang="en-ID" dirty="0"/>
              <a:t> PT DUEL</a:t>
            </a:r>
          </a:p>
          <a:p>
            <a:pPr algn="just"/>
            <a:endParaRPr lang="en-ID" dirty="0"/>
          </a:p>
          <a:p>
            <a:pPr marL="114300" indent="0" algn="just">
              <a:buNone/>
            </a:pPr>
            <a:r>
              <a:rPr lang="en-ID" dirty="0" err="1"/>
              <a:t>Kesimpulannya</a:t>
            </a:r>
            <a:r>
              <a:rPr lang="en-ID" dirty="0"/>
              <a:t> </a:t>
            </a:r>
            <a:r>
              <a:rPr lang="en-ID" dirty="0" err="1"/>
              <a:t>jika</a:t>
            </a:r>
            <a:r>
              <a:rPr lang="en-ID" dirty="0"/>
              <a:t> di </a:t>
            </a:r>
            <a:r>
              <a:rPr lang="en-ID" dirty="0" err="1"/>
              <a:t>lihat</a:t>
            </a:r>
            <a:r>
              <a:rPr lang="en-ID" dirty="0"/>
              <a:t> </a:t>
            </a:r>
            <a:r>
              <a:rPr lang="en-ID" dirty="0" err="1"/>
              <a:t>analis</a:t>
            </a:r>
            <a:r>
              <a:rPr lang="en-ID" dirty="0"/>
              <a:t> </a:t>
            </a:r>
            <a:r>
              <a:rPr lang="en-ID" dirty="0" err="1"/>
              <a:t>sebelumnya</a:t>
            </a:r>
            <a:r>
              <a:rPr lang="en-ID" dirty="0"/>
              <a:t> </a:t>
            </a:r>
            <a:r>
              <a:rPr lang="en-ID" dirty="0" err="1"/>
              <a:t>sama</a:t>
            </a:r>
            <a:r>
              <a:rPr lang="en-ID" dirty="0"/>
              <a:t> </a:t>
            </a:r>
            <a:r>
              <a:rPr lang="en-ID" dirty="0" err="1"/>
              <a:t>analisis</a:t>
            </a:r>
            <a:r>
              <a:rPr lang="en-ID" dirty="0"/>
              <a:t> </a:t>
            </a:r>
            <a:r>
              <a:rPr lang="en-ID" dirty="0" err="1"/>
              <a:t>diatas</a:t>
            </a:r>
            <a:r>
              <a:rPr lang="en-ID" dirty="0"/>
              <a:t> </a:t>
            </a:r>
            <a:r>
              <a:rPr lang="en-ID" dirty="0" err="1"/>
              <a:t>nampaknya</a:t>
            </a:r>
            <a:r>
              <a:rPr lang="en-ID" dirty="0"/>
              <a:t> </a:t>
            </a:r>
            <a:r>
              <a:rPr lang="en-ID" dirty="0" err="1"/>
              <a:t>ini</a:t>
            </a:r>
            <a:r>
              <a:rPr lang="en-ID" dirty="0"/>
              <a:t> </a:t>
            </a:r>
            <a:r>
              <a:rPr lang="en-ID" dirty="0" err="1"/>
              <a:t>terjadi</a:t>
            </a:r>
            <a:r>
              <a:rPr lang="en-ID" dirty="0"/>
              <a:t> </a:t>
            </a:r>
            <a:r>
              <a:rPr lang="en-ID" dirty="0" err="1"/>
              <a:t>karena</a:t>
            </a:r>
            <a:r>
              <a:rPr lang="en-ID" dirty="0"/>
              <a:t> proses </a:t>
            </a:r>
            <a:r>
              <a:rPr lang="en-ID" dirty="0" err="1"/>
              <a:t>bisnis</a:t>
            </a:r>
            <a:r>
              <a:rPr lang="en-ID" dirty="0"/>
              <a:t> </a:t>
            </a:r>
            <a:r>
              <a:rPr lang="en-ID" dirty="0" err="1"/>
              <a:t>entah</a:t>
            </a:r>
            <a:r>
              <a:rPr lang="en-ID" dirty="0"/>
              <a:t> </a:t>
            </a:r>
            <a:r>
              <a:rPr lang="en-ID" dirty="0" err="1"/>
              <a:t>karena</a:t>
            </a:r>
            <a:r>
              <a:rPr lang="en-ID" dirty="0"/>
              <a:t> </a:t>
            </a:r>
            <a:r>
              <a:rPr lang="en-ID" dirty="0" err="1"/>
              <a:t>teknologi</a:t>
            </a:r>
            <a:r>
              <a:rPr lang="en-ID" dirty="0"/>
              <a:t> </a:t>
            </a:r>
            <a:r>
              <a:rPr lang="en-ID" dirty="0" err="1"/>
              <a:t>terbaru</a:t>
            </a:r>
            <a:r>
              <a:rPr lang="en-ID" dirty="0"/>
              <a:t> </a:t>
            </a:r>
            <a:r>
              <a:rPr lang="en-ID" dirty="0" err="1"/>
              <a:t>atau</a:t>
            </a:r>
            <a:r>
              <a:rPr lang="en-ID" dirty="0"/>
              <a:t> juga </a:t>
            </a:r>
            <a:r>
              <a:rPr lang="en-ID" dirty="0" err="1"/>
              <a:t>kompatitor</a:t>
            </a:r>
            <a:r>
              <a:rPr lang="en-ID" dirty="0"/>
              <a:t> punya </a:t>
            </a:r>
            <a:r>
              <a:rPr lang="en-ID" dirty="0" err="1"/>
              <a:t>suplayer</a:t>
            </a:r>
            <a:r>
              <a:rPr lang="en-ID" dirty="0"/>
              <a:t> </a:t>
            </a:r>
            <a:r>
              <a:rPr lang="en-ID" dirty="0" err="1"/>
              <a:t>dengan</a:t>
            </a:r>
            <a:r>
              <a:rPr lang="en-ID" dirty="0"/>
              <a:t> </a:t>
            </a:r>
            <a:r>
              <a:rPr lang="en-ID" dirty="0" err="1"/>
              <a:t>bahan</a:t>
            </a:r>
            <a:r>
              <a:rPr lang="en-ID" dirty="0"/>
              <a:t> </a:t>
            </a:r>
            <a:r>
              <a:rPr lang="en-ID" dirty="0" err="1"/>
              <a:t>baku</a:t>
            </a:r>
            <a:r>
              <a:rPr lang="en-ID" dirty="0"/>
              <a:t> </a:t>
            </a:r>
            <a:r>
              <a:rPr lang="en-ID" dirty="0" err="1"/>
              <a:t>lebih</a:t>
            </a:r>
            <a:r>
              <a:rPr lang="en-ID" dirty="0"/>
              <a:t> </a:t>
            </a:r>
            <a:r>
              <a:rPr lang="en-ID" dirty="0" err="1"/>
              <a:t>murah</a:t>
            </a:r>
            <a:r>
              <a:rPr lang="en-ID" dirty="0"/>
              <a:t> </a:t>
            </a:r>
            <a:r>
              <a:rPr lang="en-ID" dirty="0" err="1"/>
              <a:t>misalnya</a:t>
            </a:r>
            <a:r>
              <a:rPr lang="en-ID" dirty="0"/>
              <a:t>. Jadi ROE, ROI, NPM </a:t>
            </a:r>
            <a:r>
              <a:rPr lang="en-ID" dirty="0" err="1"/>
              <a:t>kalah</a:t>
            </a:r>
            <a:r>
              <a:rPr lang="en-ID" dirty="0"/>
              <a:t> </a:t>
            </a:r>
            <a:r>
              <a:rPr lang="en-ID" dirty="0" err="1"/>
              <a:t>bukan</a:t>
            </a:r>
            <a:r>
              <a:rPr lang="en-ID" dirty="0"/>
              <a:t> </a:t>
            </a:r>
            <a:r>
              <a:rPr lang="en-ID" dirty="0" err="1"/>
              <a:t>karena</a:t>
            </a:r>
            <a:r>
              <a:rPr lang="en-ID" dirty="0"/>
              <a:t> pasar </a:t>
            </a:r>
            <a:r>
              <a:rPr lang="en-ID" dirty="0" err="1"/>
              <a:t>tapi</a:t>
            </a:r>
            <a:r>
              <a:rPr lang="en-ID" dirty="0"/>
              <a:t> </a:t>
            </a:r>
            <a:r>
              <a:rPr lang="en-ID" dirty="0" err="1"/>
              <a:t>karena</a:t>
            </a:r>
            <a:r>
              <a:rPr lang="en-ID" dirty="0"/>
              <a:t> </a:t>
            </a:r>
            <a:r>
              <a:rPr lang="en-ID" dirty="0" err="1"/>
              <a:t>operasi</a:t>
            </a:r>
            <a:r>
              <a:rPr lang="en-ID" dirty="0"/>
              <a:t>. </a:t>
            </a:r>
            <a:r>
              <a:rPr lang="en-ID" dirty="0" err="1"/>
              <a:t>Namun</a:t>
            </a:r>
            <a:r>
              <a:rPr lang="en-ID" dirty="0"/>
              <a:t> </a:t>
            </a:r>
            <a:r>
              <a:rPr lang="en-ID" dirty="0" err="1"/>
              <a:t>untuk</a:t>
            </a:r>
            <a:r>
              <a:rPr lang="en-ID" dirty="0"/>
              <a:t> </a:t>
            </a:r>
            <a:r>
              <a:rPr lang="en-ID" dirty="0" err="1"/>
              <a:t>masalah</a:t>
            </a:r>
            <a:r>
              <a:rPr lang="en-ID" dirty="0"/>
              <a:t> Kesehatan </a:t>
            </a:r>
            <a:r>
              <a:rPr lang="en-ID" dirty="0" err="1"/>
              <a:t>keuangan</a:t>
            </a:r>
            <a:r>
              <a:rPr lang="en-ID" dirty="0"/>
              <a:t> dan </a:t>
            </a:r>
            <a:r>
              <a:rPr lang="en-ID" dirty="0" err="1"/>
              <a:t>pedapatan</a:t>
            </a:r>
            <a:r>
              <a:rPr lang="en-ID" dirty="0"/>
              <a:t> </a:t>
            </a:r>
            <a:r>
              <a:rPr lang="en-ID" dirty="0" err="1"/>
              <a:t>perusahaan</a:t>
            </a:r>
            <a:r>
              <a:rPr lang="en-ID" dirty="0"/>
              <a:t> </a:t>
            </a:r>
            <a:r>
              <a:rPr lang="en-ID" dirty="0" err="1"/>
              <a:t>menang</a:t>
            </a:r>
            <a:r>
              <a:rPr lang="en-ID" dirty="0"/>
              <a:t> </a:t>
            </a:r>
            <a:r>
              <a:rPr lang="en-ID" dirty="0" err="1"/>
              <a:t>dari</a:t>
            </a:r>
            <a:r>
              <a:rPr lang="en-ID" dirty="0"/>
              <a:t> </a:t>
            </a:r>
            <a:r>
              <a:rPr lang="en-ID" dirty="0" err="1"/>
              <a:t>kompatitor</a:t>
            </a:r>
            <a:r>
              <a:rPr lang="en-ID" dirty="0"/>
              <a:t>.</a:t>
            </a: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a:t>
            </a:r>
            <a:endParaRPr sz="3600" b="1">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080146"/>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operasi</a:t>
            </a:r>
            <a:r>
              <a:rPr lang="en-US" sz="1200" dirty="0">
                <a:solidFill>
                  <a:schemeClr val="dk1"/>
                </a:solidFill>
              </a:rPr>
              <a:t> </a:t>
            </a:r>
            <a:r>
              <a:rPr lang="en-US" sz="1200" dirty="0" err="1">
                <a:solidFill>
                  <a:schemeClr val="dk1"/>
                </a:solidFill>
              </a:rPr>
              <a:t>perushan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pendanaan</a:t>
            </a:r>
            <a:r>
              <a:rPr lang="en-US" sz="1200" dirty="0">
                <a:solidFill>
                  <a:schemeClr val="dk1"/>
                </a:solidFill>
              </a:rPr>
              <a:t> </a:t>
            </a:r>
            <a:r>
              <a:rPr lang="en-US" sz="1200" dirty="0" err="1">
                <a:solidFill>
                  <a:schemeClr val="dk1"/>
                </a:solidFill>
              </a:rPr>
              <a:t>investasi</a:t>
            </a:r>
            <a:r>
              <a:rPr lang="en-US" sz="1200" dirty="0">
                <a:solidFill>
                  <a:schemeClr val="dk1"/>
                </a:solidFill>
              </a:rPr>
              <a:t> </a:t>
            </a:r>
            <a:r>
              <a:rPr lang="en-US" sz="1200" dirty="0" err="1">
                <a:solidFill>
                  <a:schemeClr val="dk1"/>
                </a:solidFill>
              </a:rPr>
              <a:t>menerima</a:t>
            </a:r>
            <a:r>
              <a:rPr lang="en-US" sz="1200" dirty="0">
                <a:solidFill>
                  <a:schemeClr val="dk1"/>
                </a:solidFill>
              </a:rPr>
              <a:t> kas </a:t>
            </a:r>
            <a:r>
              <a:rPr lang="en-US" sz="1200" dirty="0" err="1">
                <a:solidFill>
                  <a:schemeClr val="dk1"/>
                </a:solidFill>
              </a:rPr>
              <a:t>dari</a:t>
            </a:r>
            <a:r>
              <a:rPr lang="en-US" sz="1200" dirty="0">
                <a:solidFill>
                  <a:schemeClr val="dk1"/>
                </a:solidFill>
              </a:rPr>
              <a:t> </a:t>
            </a:r>
            <a:r>
              <a:rPr lang="en-US" sz="1200" dirty="0" err="1">
                <a:solidFill>
                  <a:schemeClr val="dk1"/>
                </a:solidFill>
              </a:rPr>
              <a:t>hasil</a:t>
            </a:r>
            <a:r>
              <a:rPr lang="en-US" sz="1200" dirty="0">
                <a:solidFill>
                  <a:schemeClr val="dk1"/>
                </a:solidFill>
              </a:rPr>
              <a:t> </a:t>
            </a:r>
            <a:r>
              <a:rPr lang="en-US" sz="1200" dirty="0" err="1">
                <a:solidFill>
                  <a:schemeClr val="dk1"/>
                </a:solidFill>
              </a:rPr>
              <a:t>penjuaalan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sebesar</a:t>
            </a:r>
            <a:r>
              <a:rPr lang="en-US" sz="1200" dirty="0">
                <a:solidFill>
                  <a:schemeClr val="dk1"/>
                </a:solidFill>
              </a:rPr>
              <a:t> Rp 203 dan </a:t>
            </a:r>
            <a:r>
              <a:rPr lang="en-US" sz="1200" dirty="0" err="1">
                <a:solidFill>
                  <a:schemeClr val="dk1"/>
                </a:solidFill>
              </a:rPr>
              <a:t>mengeluarkan</a:t>
            </a:r>
            <a:r>
              <a:rPr lang="en-US" sz="1200" dirty="0">
                <a:solidFill>
                  <a:schemeClr val="dk1"/>
                </a:solidFill>
              </a:rPr>
              <a:t> kas </a:t>
            </a:r>
            <a:r>
              <a:rPr lang="en-US" sz="1200" dirty="0" err="1">
                <a:solidFill>
                  <a:schemeClr val="dk1"/>
                </a:solidFill>
              </a:rPr>
              <a:t>sebesar</a:t>
            </a:r>
            <a:r>
              <a:rPr lang="en-US" sz="1200" dirty="0">
                <a:solidFill>
                  <a:schemeClr val="dk1"/>
                </a:solidFill>
              </a:rPr>
              <a:t> 82.194 </a:t>
            </a:r>
            <a:r>
              <a:rPr lang="en-US" sz="1200" dirty="0" err="1">
                <a:solidFill>
                  <a:schemeClr val="dk1"/>
                </a:solidFill>
              </a:rPr>
              <a:t>untuk</a:t>
            </a:r>
            <a:r>
              <a:rPr lang="en-US" sz="1200" dirty="0">
                <a:solidFill>
                  <a:schemeClr val="dk1"/>
                </a:solidFill>
              </a:rPr>
              <a:t> </a:t>
            </a:r>
            <a:r>
              <a:rPr lang="en-US" sz="1200" dirty="0" err="1">
                <a:solidFill>
                  <a:schemeClr val="dk1"/>
                </a:solidFill>
              </a:rPr>
              <a:t>membei</a:t>
            </a:r>
            <a:r>
              <a:rPr lang="en-US" sz="1200" dirty="0">
                <a:solidFill>
                  <a:schemeClr val="dk1"/>
                </a:solidFill>
              </a:rPr>
              <a:t> asset </a:t>
            </a:r>
            <a:r>
              <a:rPr lang="en-US" sz="1200" dirty="0" err="1">
                <a:solidFill>
                  <a:schemeClr val="dk1"/>
                </a:solidFill>
              </a:rPr>
              <a:t>tetap</a:t>
            </a:r>
            <a:r>
              <a:rPr lang="en-US" sz="1200" dirty="0">
                <a:solidFill>
                  <a:schemeClr val="dk1"/>
                </a:solidFill>
              </a:rPr>
              <a:t> dan </a:t>
            </a:r>
            <a:r>
              <a:rPr lang="en-US" sz="1200" dirty="0" err="1">
                <a:solidFill>
                  <a:schemeClr val="dk1"/>
                </a:solidFill>
              </a:rPr>
              <a:t>investasi</a:t>
            </a:r>
            <a:r>
              <a:rPr lang="en-US" sz="1200" dirty="0">
                <a:solidFill>
                  <a:schemeClr val="dk1"/>
                </a:solidFill>
              </a:rPr>
              <a:t> </a:t>
            </a:r>
            <a:r>
              <a:rPr lang="en-US" sz="1200" dirty="0" err="1">
                <a:solidFill>
                  <a:schemeClr val="dk1"/>
                </a:solidFill>
              </a:rPr>
              <a:t>jangka</a:t>
            </a:r>
            <a:r>
              <a:rPr lang="en-US" sz="1200" dirty="0">
                <a:solidFill>
                  <a:schemeClr val="dk1"/>
                </a:solidFill>
              </a:rPr>
              <a:t> </a:t>
            </a:r>
            <a:r>
              <a:rPr lang="en-US" sz="1200" dirty="0" err="1">
                <a:solidFill>
                  <a:schemeClr val="dk1"/>
                </a:solidFill>
              </a:rPr>
              <a:t>pendek</a:t>
            </a:r>
            <a:r>
              <a:rPr lang="en-US" sz="1200" dirty="0">
                <a:solidFill>
                  <a:schemeClr val="dk1"/>
                </a:solidFill>
              </a:rPr>
              <a:t>. Oleh </a:t>
            </a:r>
            <a:r>
              <a:rPr lang="en-US" sz="1200" dirty="0" err="1">
                <a:solidFill>
                  <a:schemeClr val="dk1"/>
                </a:solidFill>
              </a:rPr>
              <a:t>sebab</a:t>
            </a:r>
            <a:r>
              <a:rPr lang="en-US" sz="1200" dirty="0">
                <a:solidFill>
                  <a:schemeClr val="dk1"/>
                </a:solidFill>
              </a:rPr>
              <a:t> </a:t>
            </a:r>
            <a:r>
              <a:rPr lang="en-US" sz="1200" dirty="0" err="1">
                <a:solidFill>
                  <a:schemeClr val="dk1"/>
                </a:solidFill>
              </a:rPr>
              <a:t>itu</a:t>
            </a:r>
            <a:r>
              <a:rPr lang="en-US" sz="1200" dirty="0">
                <a:solidFill>
                  <a:schemeClr val="dk1"/>
                </a:solidFill>
              </a:rPr>
              <a:t> </a:t>
            </a:r>
            <a:r>
              <a:rPr lang="en-US" sz="1200" dirty="0" err="1">
                <a:solidFill>
                  <a:schemeClr val="dk1"/>
                </a:solidFill>
              </a:rPr>
              <a:t>jika</a:t>
            </a:r>
            <a:r>
              <a:rPr lang="en-US" sz="1200" dirty="0">
                <a:solidFill>
                  <a:schemeClr val="dk1"/>
                </a:solidFill>
              </a:rPr>
              <a:t> di </a:t>
            </a:r>
            <a:r>
              <a:rPr lang="en-US" sz="1200" dirty="0" err="1">
                <a:solidFill>
                  <a:schemeClr val="dk1"/>
                </a:solidFill>
              </a:rPr>
              <a:t>selisih</a:t>
            </a:r>
            <a:r>
              <a:rPr lang="en-US" sz="1200" dirty="0">
                <a:solidFill>
                  <a:schemeClr val="dk1"/>
                </a:solidFill>
              </a:rPr>
              <a:t> </a:t>
            </a:r>
            <a:r>
              <a:rPr lang="en-US" sz="1200" dirty="0" err="1">
                <a:solidFill>
                  <a:schemeClr val="dk1"/>
                </a:solidFill>
              </a:rPr>
              <a:t>menyebabkan</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en-US" sz="1200" dirty="0" err="1">
                <a:solidFill>
                  <a:schemeClr val="dk1"/>
                </a:solidFill>
              </a:rPr>
              <a:t>berakhir</a:t>
            </a:r>
            <a:r>
              <a:rPr lang="en-US" sz="1200" dirty="0">
                <a:solidFill>
                  <a:schemeClr val="dk1"/>
                </a:solidFill>
              </a:rPr>
              <a:t> </a:t>
            </a:r>
            <a:r>
              <a:rPr lang="en-US" sz="1200" dirty="0" err="1">
                <a:solidFill>
                  <a:schemeClr val="dk1"/>
                </a:solidFill>
              </a:rPr>
              <a:t>negatif</a:t>
            </a:r>
            <a:endParaRPr lang="en-US" sz="1200" dirty="0">
              <a:solidFill>
                <a:schemeClr val="dk1"/>
              </a:solidFill>
            </a:endParaRP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4982450" y="1029800"/>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900" i="0" u="none" strike="noStrike" cap="none" dirty="0">
                <a:solidFill>
                  <a:schemeClr val="dk1"/>
                </a:solidFill>
              </a:rPr>
              <a:t>Hasil Analisis</a:t>
            </a:r>
            <a:r>
              <a:rPr lang="en-US" sz="900" i="0" u="none" strike="noStrike" cap="none" dirty="0">
                <a:solidFill>
                  <a:schemeClr val="dk1"/>
                </a:solidFill>
              </a:rPr>
              <a:t> </a:t>
            </a:r>
            <a:r>
              <a:rPr lang="id" sz="900" i="0" u="none" strike="noStrike" cap="none" dirty="0">
                <a:solidFill>
                  <a:schemeClr val="dk1"/>
                </a:solidFill>
              </a:rPr>
              <a:t>:</a:t>
            </a:r>
            <a:endParaRPr lang="en-US" sz="9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err="1">
                <a:solidFill>
                  <a:schemeClr val="dk1"/>
                </a:solidFill>
              </a:rPr>
              <a:t>Arus</a:t>
            </a:r>
            <a:r>
              <a:rPr lang="en-US" sz="900" dirty="0">
                <a:solidFill>
                  <a:schemeClr val="dk1"/>
                </a:solidFill>
              </a:rPr>
              <a:t> kas </a:t>
            </a:r>
            <a:r>
              <a:rPr lang="en-US" sz="900" dirty="0" err="1">
                <a:solidFill>
                  <a:schemeClr val="dk1"/>
                </a:solidFill>
              </a:rPr>
              <a:t>pendanaan</a:t>
            </a:r>
            <a:r>
              <a:rPr lang="en-US" sz="900" dirty="0">
                <a:solidFill>
                  <a:schemeClr val="dk1"/>
                </a:solidFill>
              </a:rPr>
              <a:t> </a:t>
            </a:r>
            <a:r>
              <a:rPr lang="en-US" sz="900" dirty="0" err="1">
                <a:solidFill>
                  <a:schemeClr val="dk1"/>
                </a:solidFill>
              </a:rPr>
              <a:t>menghasilkan</a:t>
            </a:r>
            <a:r>
              <a:rPr lang="en-US" sz="900" dirty="0">
                <a:solidFill>
                  <a:schemeClr val="dk1"/>
                </a:solidFill>
              </a:rPr>
              <a:t> </a:t>
            </a:r>
            <a:r>
              <a:rPr lang="en-US" sz="900" dirty="0" err="1">
                <a:solidFill>
                  <a:schemeClr val="dk1"/>
                </a:solidFill>
              </a:rPr>
              <a:t>angka</a:t>
            </a:r>
            <a:r>
              <a:rPr lang="en-US" sz="900" dirty="0">
                <a:solidFill>
                  <a:schemeClr val="dk1"/>
                </a:solidFill>
              </a:rPr>
              <a:t> negative </a:t>
            </a:r>
            <a:r>
              <a:rPr lang="en-US" sz="900" dirty="0" err="1">
                <a:solidFill>
                  <a:schemeClr val="dk1"/>
                </a:solidFill>
              </a:rPr>
              <a:t>sebesar</a:t>
            </a:r>
            <a:r>
              <a:rPr lang="en-US" sz="900" dirty="0">
                <a:solidFill>
                  <a:schemeClr val="dk1"/>
                </a:solidFill>
              </a:rPr>
              <a:t> 1.294 </a:t>
            </a:r>
          </a:p>
          <a:p>
            <a:pPr marL="0" marR="0" lvl="0" indent="0" algn="l" rtl="0">
              <a:lnSpc>
                <a:spcPct val="150000"/>
              </a:lnSpc>
              <a:spcBef>
                <a:spcPts val="0"/>
              </a:spcBef>
              <a:spcAft>
                <a:spcPts val="0"/>
              </a:spcAft>
              <a:buClr>
                <a:schemeClr val="dk1"/>
              </a:buClr>
              <a:buSzPts val="1100"/>
              <a:buFont typeface="Arial"/>
              <a:buNone/>
            </a:pPr>
            <a:endParaRPr lang="en-US"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a:solidFill>
                  <a:schemeClr val="dk1"/>
                </a:solidFill>
              </a:rPr>
              <a:t>Jadi </a:t>
            </a:r>
            <a:r>
              <a:rPr lang="en-US" sz="900" dirty="0" err="1">
                <a:solidFill>
                  <a:schemeClr val="dk1"/>
                </a:solidFill>
              </a:rPr>
              <a:t>kesimpulannya</a:t>
            </a:r>
            <a:r>
              <a:rPr lang="en-US" sz="900" dirty="0">
                <a:solidFill>
                  <a:schemeClr val="dk1"/>
                </a:solidFill>
              </a:rPr>
              <a:t> </a:t>
            </a:r>
            <a:r>
              <a:rPr lang="en-US" sz="900" dirty="0" err="1">
                <a:solidFill>
                  <a:schemeClr val="dk1"/>
                </a:solidFill>
              </a:rPr>
              <a:t>arus</a:t>
            </a:r>
            <a:r>
              <a:rPr lang="en-US" sz="900" dirty="0">
                <a:solidFill>
                  <a:schemeClr val="dk1"/>
                </a:solidFill>
              </a:rPr>
              <a:t> negative pada </a:t>
            </a:r>
            <a:r>
              <a:rPr lang="en-US" sz="900" dirty="0" err="1">
                <a:solidFill>
                  <a:schemeClr val="dk1"/>
                </a:solidFill>
              </a:rPr>
              <a:t>investasi</a:t>
            </a:r>
            <a:r>
              <a:rPr lang="en-US" sz="900" dirty="0">
                <a:solidFill>
                  <a:schemeClr val="dk1"/>
                </a:solidFill>
              </a:rPr>
              <a:t> dan </a:t>
            </a:r>
            <a:r>
              <a:rPr lang="en-US" sz="900" dirty="0" err="1">
                <a:solidFill>
                  <a:schemeClr val="dk1"/>
                </a:solidFill>
              </a:rPr>
              <a:t>pendanaan</a:t>
            </a:r>
            <a:r>
              <a:rPr lang="en-US" sz="900" dirty="0">
                <a:solidFill>
                  <a:schemeClr val="dk1"/>
                </a:solidFill>
              </a:rPr>
              <a:t> </a:t>
            </a:r>
            <a:r>
              <a:rPr lang="en-US" sz="900" dirty="0" err="1">
                <a:solidFill>
                  <a:schemeClr val="dk1"/>
                </a:solidFill>
              </a:rPr>
              <a:t>bisa</a:t>
            </a:r>
            <a:r>
              <a:rPr lang="en-US" sz="900" dirty="0">
                <a:solidFill>
                  <a:schemeClr val="dk1"/>
                </a:solidFill>
              </a:rPr>
              <a:t> </a:t>
            </a:r>
            <a:r>
              <a:rPr lang="en-US" sz="900" dirty="0" err="1">
                <a:solidFill>
                  <a:schemeClr val="dk1"/>
                </a:solidFill>
              </a:rPr>
              <a:t>ditutupi</a:t>
            </a:r>
            <a:r>
              <a:rPr lang="en-US" sz="900" dirty="0">
                <a:solidFill>
                  <a:schemeClr val="dk1"/>
                </a:solidFill>
              </a:rPr>
              <a:t> </a:t>
            </a:r>
            <a:r>
              <a:rPr lang="en-US" sz="900" dirty="0" err="1">
                <a:solidFill>
                  <a:schemeClr val="dk1"/>
                </a:solidFill>
              </a:rPr>
              <a:t>dengan</a:t>
            </a:r>
            <a:r>
              <a:rPr lang="en-US" sz="900" dirty="0">
                <a:solidFill>
                  <a:schemeClr val="dk1"/>
                </a:solidFill>
              </a:rPr>
              <a:t> </a:t>
            </a:r>
            <a:r>
              <a:rPr lang="en-US" sz="900" dirty="0" err="1">
                <a:solidFill>
                  <a:schemeClr val="dk1"/>
                </a:solidFill>
              </a:rPr>
              <a:t>baik</a:t>
            </a:r>
            <a:r>
              <a:rPr lang="en-US" sz="900" dirty="0">
                <a:solidFill>
                  <a:schemeClr val="dk1"/>
                </a:solidFill>
              </a:rPr>
              <a:t> </a:t>
            </a:r>
            <a:r>
              <a:rPr lang="en-US" sz="900" dirty="0" err="1">
                <a:solidFill>
                  <a:schemeClr val="dk1"/>
                </a:solidFill>
              </a:rPr>
              <a:t>karena</a:t>
            </a:r>
            <a:r>
              <a:rPr lang="en-US" sz="900" dirty="0">
                <a:solidFill>
                  <a:schemeClr val="dk1"/>
                </a:solidFill>
              </a:rPr>
              <a:t> </a:t>
            </a:r>
            <a:r>
              <a:rPr lang="en-US" sz="900" dirty="0" err="1">
                <a:solidFill>
                  <a:schemeClr val="dk1"/>
                </a:solidFill>
              </a:rPr>
              <a:t>hasil</a:t>
            </a:r>
            <a:r>
              <a:rPr lang="en-US" sz="900" dirty="0">
                <a:solidFill>
                  <a:schemeClr val="dk1"/>
                </a:solidFill>
              </a:rPr>
              <a:t> </a:t>
            </a:r>
            <a:r>
              <a:rPr lang="en-US" sz="900" dirty="0" err="1">
                <a:solidFill>
                  <a:schemeClr val="dk1"/>
                </a:solidFill>
              </a:rPr>
              <a:t>arus</a:t>
            </a:r>
            <a:r>
              <a:rPr lang="en-US" sz="900" dirty="0">
                <a:solidFill>
                  <a:schemeClr val="dk1"/>
                </a:solidFill>
              </a:rPr>
              <a:t> kas </a:t>
            </a:r>
            <a:r>
              <a:rPr lang="en-US" sz="900" dirty="0" err="1">
                <a:solidFill>
                  <a:schemeClr val="dk1"/>
                </a:solidFill>
              </a:rPr>
              <a:t>keseluruhan</a:t>
            </a:r>
            <a:r>
              <a:rPr lang="en-US" sz="900" dirty="0">
                <a:solidFill>
                  <a:schemeClr val="dk1"/>
                </a:solidFill>
              </a:rPr>
              <a:t> </a:t>
            </a:r>
            <a:r>
              <a:rPr lang="en-US" sz="900" dirty="0" err="1">
                <a:solidFill>
                  <a:schemeClr val="dk1"/>
                </a:solidFill>
              </a:rPr>
              <a:t>menghasilkan</a:t>
            </a:r>
            <a:r>
              <a:rPr lang="en-US" sz="900" dirty="0">
                <a:solidFill>
                  <a:schemeClr val="dk1"/>
                </a:solidFill>
              </a:rPr>
              <a:t> </a:t>
            </a:r>
            <a:r>
              <a:rPr lang="en-US" sz="900" dirty="0" err="1">
                <a:solidFill>
                  <a:schemeClr val="dk1"/>
                </a:solidFill>
              </a:rPr>
              <a:t>angka</a:t>
            </a:r>
            <a:r>
              <a:rPr lang="en-US" sz="900" dirty="0">
                <a:solidFill>
                  <a:schemeClr val="dk1"/>
                </a:solidFill>
              </a:rPr>
              <a:t> </a:t>
            </a:r>
            <a:r>
              <a:rPr lang="en-US" sz="900" dirty="0" err="1">
                <a:solidFill>
                  <a:schemeClr val="dk1"/>
                </a:solidFill>
              </a:rPr>
              <a:t>positif</a:t>
            </a:r>
            <a:r>
              <a:rPr lang="en-US" sz="900" dirty="0">
                <a:solidFill>
                  <a:schemeClr val="dk1"/>
                </a:solidFill>
              </a:rPr>
              <a:t> </a:t>
            </a:r>
            <a:r>
              <a:rPr lang="en-US" sz="900" dirty="0" err="1">
                <a:solidFill>
                  <a:schemeClr val="dk1"/>
                </a:solidFill>
              </a:rPr>
              <a:t>apa</a:t>
            </a:r>
            <a:r>
              <a:rPr lang="en-US" sz="900" dirty="0">
                <a:solidFill>
                  <a:schemeClr val="dk1"/>
                </a:solidFill>
              </a:rPr>
              <a:t> </a:t>
            </a:r>
            <a:r>
              <a:rPr lang="en-US" sz="900" dirty="0" err="1">
                <a:solidFill>
                  <a:schemeClr val="dk1"/>
                </a:solidFill>
              </a:rPr>
              <a:t>bila</a:t>
            </a:r>
            <a:r>
              <a:rPr lang="en-US" sz="900" dirty="0">
                <a:solidFill>
                  <a:schemeClr val="dk1"/>
                </a:solidFill>
              </a:rPr>
              <a:t> </a:t>
            </a:r>
            <a:r>
              <a:rPr lang="en-US" sz="900" dirty="0" err="1">
                <a:solidFill>
                  <a:schemeClr val="dk1"/>
                </a:solidFill>
              </a:rPr>
              <a:t>diselisih</a:t>
            </a:r>
            <a:endParaRPr lang="en-US"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a:solidFill>
                  <a:schemeClr val="dk1"/>
                </a:solidFill>
              </a:rPr>
              <a:t>Rp 459.648 – Rp 81.991- Rp1.294 = Rp 376.363.</a:t>
            </a:r>
          </a:p>
          <a:p>
            <a:pPr marL="0" marR="0" lvl="0" indent="0" algn="l" rtl="0">
              <a:lnSpc>
                <a:spcPct val="150000"/>
              </a:lnSpc>
              <a:spcBef>
                <a:spcPts val="0"/>
              </a:spcBef>
              <a:spcAft>
                <a:spcPts val="0"/>
              </a:spcAft>
              <a:buClr>
                <a:schemeClr val="dk1"/>
              </a:buClr>
              <a:buSzPts val="1100"/>
              <a:buFont typeface="Arial"/>
              <a:buNone/>
            </a:pPr>
            <a:endParaRPr lang="en-US"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a:solidFill>
                  <a:schemeClr val="dk1"/>
                </a:solidFill>
              </a:rPr>
              <a:t>Dan jika </a:t>
            </a:r>
            <a:r>
              <a:rPr lang="en-US" sz="900" dirty="0" err="1">
                <a:solidFill>
                  <a:schemeClr val="dk1"/>
                </a:solidFill>
              </a:rPr>
              <a:t>dilihat</a:t>
            </a:r>
            <a:r>
              <a:rPr lang="en-US" sz="900" dirty="0">
                <a:solidFill>
                  <a:schemeClr val="dk1"/>
                </a:solidFill>
              </a:rPr>
              <a:t> </a:t>
            </a:r>
            <a:r>
              <a:rPr lang="en-US" sz="900" dirty="0" err="1">
                <a:solidFill>
                  <a:schemeClr val="dk1"/>
                </a:solidFill>
              </a:rPr>
              <a:t>dari</a:t>
            </a:r>
            <a:r>
              <a:rPr lang="en-US" sz="900" dirty="0">
                <a:solidFill>
                  <a:schemeClr val="dk1"/>
                </a:solidFill>
              </a:rPr>
              <a:t> </a:t>
            </a:r>
            <a:r>
              <a:rPr lang="en-US" sz="900" dirty="0" err="1">
                <a:solidFill>
                  <a:schemeClr val="dk1"/>
                </a:solidFill>
              </a:rPr>
              <a:t>polanya</a:t>
            </a:r>
            <a:r>
              <a:rPr lang="en-US" sz="900" dirty="0">
                <a:solidFill>
                  <a:schemeClr val="dk1"/>
                </a:solidFill>
              </a:rPr>
              <a:t> (+,-,-) </a:t>
            </a:r>
            <a:r>
              <a:rPr lang="en-US" sz="900" dirty="0" err="1">
                <a:solidFill>
                  <a:schemeClr val="dk1"/>
                </a:solidFill>
              </a:rPr>
              <a:t>perusahaan</a:t>
            </a:r>
            <a:r>
              <a:rPr lang="en-US" sz="900" dirty="0">
                <a:solidFill>
                  <a:schemeClr val="dk1"/>
                </a:solidFill>
              </a:rPr>
              <a:t> </a:t>
            </a:r>
            <a:r>
              <a:rPr lang="en-US" sz="900" dirty="0" err="1">
                <a:solidFill>
                  <a:schemeClr val="dk1"/>
                </a:solidFill>
              </a:rPr>
              <a:t>sepertinya</a:t>
            </a:r>
            <a:r>
              <a:rPr lang="en-US" sz="900" dirty="0">
                <a:solidFill>
                  <a:schemeClr val="dk1"/>
                </a:solidFill>
              </a:rPr>
              <a:t> </a:t>
            </a:r>
            <a:r>
              <a:rPr lang="en-US" sz="900" dirty="0" err="1">
                <a:solidFill>
                  <a:schemeClr val="dk1"/>
                </a:solidFill>
              </a:rPr>
              <a:t>memiliki</a:t>
            </a:r>
            <a:r>
              <a:rPr lang="en-US" sz="900" dirty="0">
                <a:solidFill>
                  <a:schemeClr val="dk1"/>
                </a:solidFill>
              </a:rPr>
              <a:t> kas yang </a:t>
            </a:r>
            <a:r>
              <a:rPr lang="en-US" sz="900" dirty="0" err="1">
                <a:solidFill>
                  <a:schemeClr val="dk1"/>
                </a:solidFill>
              </a:rPr>
              <a:t>melimpah</a:t>
            </a:r>
            <a:r>
              <a:rPr lang="en-US" sz="900" dirty="0">
                <a:solidFill>
                  <a:schemeClr val="dk1"/>
                </a:solidFill>
              </a:rPr>
              <a:t> </a:t>
            </a:r>
            <a:r>
              <a:rPr lang="en-US" sz="900" dirty="0" err="1">
                <a:solidFill>
                  <a:schemeClr val="dk1"/>
                </a:solidFill>
              </a:rPr>
              <a:t>sehingga</a:t>
            </a:r>
            <a:r>
              <a:rPr lang="en-US" sz="900" dirty="0">
                <a:solidFill>
                  <a:schemeClr val="dk1"/>
                </a:solidFill>
              </a:rPr>
              <a:t> </a:t>
            </a:r>
            <a:r>
              <a:rPr lang="en-US" sz="900" dirty="0" err="1">
                <a:solidFill>
                  <a:schemeClr val="dk1"/>
                </a:solidFill>
              </a:rPr>
              <a:t>memutuskan</a:t>
            </a:r>
            <a:r>
              <a:rPr lang="en-US" sz="900" dirty="0">
                <a:solidFill>
                  <a:schemeClr val="dk1"/>
                </a:solidFill>
              </a:rPr>
              <a:t> </a:t>
            </a:r>
            <a:r>
              <a:rPr lang="en-US" sz="900" dirty="0" err="1">
                <a:solidFill>
                  <a:schemeClr val="dk1"/>
                </a:solidFill>
              </a:rPr>
              <a:t>untuk</a:t>
            </a:r>
            <a:r>
              <a:rPr lang="en-US" sz="900" dirty="0">
                <a:solidFill>
                  <a:schemeClr val="dk1"/>
                </a:solidFill>
              </a:rPr>
              <a:t> </a:t>
            </a:r>
            <a:r>
              <a:rPr lang="en-US" sz="900" dirty="0" err="1">
                <a:solidFill>
                  <a:schemeClr val="dk1"/>
                </a:solidFill>
              </a:rPr>
              <a:t>membeli</a:t>
            </a:r>
            <a:r>
              <a:rPr lang="en-US" sz="900" dirty="0">
                <a:solidFill>
                  <a:schemeClr val="dk1"/>
                </a:solidFill>
              </a:rPr>
              <a:t> </a:t>
            </a:r>
            <a:r>
              <a:rPr lang="en-US" sz="900" dirty="0" err="1">
                <a:solidFill>
                  <a:schemeClr val="dk1"/>
                </a:solidFill>
              </a:rPr>
              <a:t>aktiva</a:t>
            </a:r>
            <a:r>
              <a:rPr lang="en-US" sz="900" dirty="0">
                <a:solidFill>
                  <a:schemeClr val="dk1"/>
                </a:solidFill>
              </a:rPr>
              <a:t> </a:t>
            </a:r>
            <a:r>
              <a:rPr lang="en-US" sz="900" dirty="0" err="1">
                <a:solidFill>
                  <a:schemeClr val="dk1"/>
                </a:solidFill>
              </a:rPr>
              <a:t>baru</a:t>
            </a:r>
            <a:r>
              <a:rPr lang="id-ID" sz="900" dirty="0">
                <a:solidFill>
                  <a:schemeClr val="dk1"/>
                </a:solidFill>
              </a:rPr>
              <a:t> dan Membayar sewa. </a:t>
            </a:r>
            <a:endParaRPr lang="en-US" sz="9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operasional tersebut!</a:t>
            </a:r>
            <a:endParaRPr lang="en-US" sz="1500" dirty="0">
              <a:solidFill>
                <a:schemeClr val="dk1"/>
              </a:solidFill>
            </a:endParaRP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Penggunaan</a:t>
            </a:r>
            <a:r>
              <a:rPr lang="en-US" sz="1500" dirty="0">
                <a:solidFill>
                  <a:schemeClr val="dk1"/>
                </a:solidFill>
              </a:rPr>
              <a:t> kas  Perusahaan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 </a:t>
            </a:r>
            <a:r>
              <a:rPr lang="en-US" sz="1500" dirty="0" err="1">
                <a:solidFill>
                  <a:schemeClr val="dk1"/>
                </a:solidFill>
              </a:rPr>
              <a:t>walaupun</a:t>
            </a:r>
            <a:r>
              <a:rPr lang="en-US" sz="1500" dirty="0">
                <a:solidFill>
                  <a:schemeClr val="dk1"/>
                </a:solidFill>
              </a:rPr>
              <a:t> </a:t>
            </a:r>
            <a:r>
              <a:rPr lang="en-US" sz="1500" dirty="0" err="1">
                <a:solidFill>
                  <a:schemeClr val="dk1"/>
                </a:solidFill>
              </a:rPr>
              <a:t>ada</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biaya</a:t>
            </a:r>
            <a:r>
              <a:rPr lang="en-US" sz="1500" dirty="0">
                <a:solidFill>
                  <a:schemeClr val="dk1"/>
                </a:solidFill>
              </a:rPr>
              <a:t> </a:t>
            </a:r>
            <a:r>
              <a:rPr lang="en-US" sz="1500" dirty="0" err="1">
                <a:solidFill>
                  <a:schemeClr val="dk1"/>
                </a:solidFill>
              </a:rPr>
              <a:t>tenaga</a:t>
            </a:r>
            <a:r>
              <a:rPr lang="en-US" sz="1500" dirty="0">
                <a:solidFill>
                  <a:schemeClr val="dk1"/>
                </a:solidFill>
              </a:rPr>
              <a:t> </a:t>
            </a:r>
            <a:r>
              <a:rPr lang="en-US" sz="1500" dirty="0" err="1">
                <a:solidFill>
                  <a:schemeClr val="dk1"/>
                </a:solidFill>
              </a:rPr>
              <a:t>kerja</a:t>
            </a:r>
            <a:r>
              <a:rPr lang="en-US" sz="1500" dirty="0">
                <a:solidFill>
                  <a:schemeClr val="dk1"/>
                </a:solidFill>
              </a:rPr>
              <a:t> Perusahaan </a:t>
            </a:r>
            <a:r>
              <a:rPr lang="en-US" sz="1500" dirty="0" err="1">
                <a:solidFill>
                  <a:schemeClr val="dk1"/>
                </a:solidFill>
              </a:rPr>
              <a:t>berhasil</a:t>
            </a:r>
            <a:r>
              <a:rPr lang="en-US" sz="1500" dirty="0">
                <a:solidFill>
                  <a:schemeClr val="dk1"/>
                </a:solidFill>
              </a:rPr>
              <a:t> </a:t>
            </a:r>
            <a:r>
              <a:rPr lang="en-US" sz="1500" dirty="0" err="1">
                <a:solidFill>
                  <a:schemeClr val="dk1"/>
                </a:solidFill>
              </a:rPr>
              <a:t>menutupi</a:t>
            </a:r>
            <a:r>
              <a:rPr lang="en-US" sz="1500" dirty="0">
                <a:solidFill>
                  <a:schemeClr val="dk1"/>
                </a:solidFill>
              </a:rPr>
              <a:t> </a:t>
            </a:r>
            <a:r>
              <a:rPr lang="en-US" sz="1500" dirty="0" err="1">
                <a:solidFill>
                  <a:schemeClr val="dk1"/>
                </a:solidFill>
              </a:rPr>
              <a:t>melalui</a:t>
            </a:r>
            <a:r>
              <a:rPr lang="en-US" sz="1500" dirty="0">
                <a:solidFill>
                  <a:schemeClr val="dk1"/>
                </a:solidFill>
              </a:rPr>
              <a:t> </a:t>
            </a:r>
            <a:r>
              <a:rPr lang="en-US" sz="1500" dirty="0" err="1">
                <a:solidFill>
                  <a:schemeClr val="dk1"/>
                </a:solidFill>
              </a:rPr>
              <a:t>aliran</a:t>
            </a:r>
            <a:r>
              <a:rPr lang="en-US" sz="1500" dirty="0">
                <a:solidFill>
                  <a:schemeClr val="dk1"/>
                </a:solidFill>
              </a:rPr>
              <a:t> kas </a:t>
            </a:r>
            <a:r>
              <a:rPr lang="en-US" sz="1500" dirty="0" err="1">
                <a:solidFill>
                  <a:schemeClr val="dk1"/>
                </a:solidFill>
              </a:rPr>
              <a:t>tersebut</a:t>
            </a:r>
            <a:endParaRPr lang="en-US" sz="1500" dirty="0">
              <a:solidFill>
                <a:schemeClr val="dk1"/>
              </a:solidFill>
            </a:endParaRP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 : 10 Kali /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Kesimpulan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analisis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perusahaan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dk1"/>
                </a:solidFill>
              </a:rPr>
              <a:t>Perusahaan </a:t>
            </a:r>
            <a:r>
              <a:rPr lang="en-US" sz="1500" dirty="0" err="1">
                <a:solidFill>
                  <a:schemeClr val="dk1"/>
                </a:solidFill>
              </a:rPr>
              <a:t>sepertinya</a:t>
            </a:r>
            <a:r>
              <a:rPr lang="en-US" sz="1500" dirty="0">
                <a:solidFill>
                  <a:schemeClr val="dk1"/>
                </a:solidFill>
              </a:rPr>
              <a:t> </a:t>
            </a:r>
            <a:r>
              <a:rPr lang="en-US" sz="1500" dirty="0" err="1">
                <a:solidFill>
                  <a:schemeClr val="dk1"/>
                </a:solidFill>
              </a:rPr>
              <a:t>sedang</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ekspansi</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arus</a:t>
            </a:r>
            <a:r>
              <a:rPr lang="en-US" sz="1500" dirty="0">
                <a:solidFill>
                  <a:schemeClr val="dk1"/>
                </a:solidFill>
              </a:rPr>
              <a:t> kas </a:t>
            </a:r>
            <a:r>
              <a:rPr lang="en-US" sz="1500" dirty="0" err="1">
                <a:solidFill>
                  <a:schemeClr val="dk1"/>
                </a:solidFill>
              </a:rPr>
              <a:t>investasi</a:t>
            </a:r>
            <a:r>
              <a:rPr lang="en-US" sz="1500" dirty="0">
                <a:solidFill>
                  <a:schemeClr val="dk1"/>
                </a:solidFill>
              </a:rPr>
              <a:t> yang </a:t>
            </a:r>
            <a:r>
              <a:rPr lang="en-US" sz="1500" dirty="0" err="1">
                <a:solidFill>
                  <a:schemeClr val="dk1"/>
                </a:solidFill>
              </a:rPr>
              <a:t>keluar</a:t>
            </a:r>
            <a:r>
              <a:rPr lang="en-US" sz="1500" dirty="0">
                <a:solidFill>
                  <a:schemeClr val="dk1"/>
                </a:solidFill>
              </a:rPr>
              <a:t> </a:t>
            </a:r>
            <a:r>
              <a:rPr lang="en-US" sz="1500" dirty="0" err="1">
                <a:solidFill>
                  <a:schemeClr val="dk1"/>
                </a:solidFill>
              </a:rPr>
              <a:t>meningkat</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sebelumnya</a:t>
            </a:r>
            <a:r>
              <a:rPr lang="en-US" sz="1500" dirty="0">
                <a:solidFill>
                  <a:schemeClr val="dk1"/>
                </a:solidFill>
              </a:rPr>
              <a:t> </a:t>
            </a:r>
            <a:r>
              <a:rPr lang="en-US" sz="1500" dirty="0" err="1">
                <a:solidFill>
                  <a:schemeClr val="dk1"/>
                </a:solidFill>
              </a:rPr>
              <a:t>walaupun</a:t>
            </a:r>
            <a:r>
              <a:rPr lang="en-US" sz="1500" dirty="0">
                <a:solidFill>
                  <a:schemeClr val="dk1"/>
                </a:solidFill>
              </a:rPr>
              <a:t> </a:t>
            </a:r>
            <a:r>
              <a:rPr lang="en-US" sz="1500" dirty="0" err="1">
                <a:solidFill>
                  <a:schemeClr val="dk1"/>
                </a:solidFill>
              </a:rPr>
              <a:t>ada</a:t>
            </a:r>
            <a:r>
              <a:rPr lang="en-US" sz="1500" dirty="0">
                <a:solidFill>
                  <a:schemeClr val="dk1"/>
                </a:solidFill>
              </a:rPr>
              <a:t> </a:t>
            </a:r>
            <a:r>
              <a:rPr lang="en-US" sz="1500" dirty="0" err="1">
                <a:solidFill>
                  <a:schemeClr val="dk1"/>
                </a:solidFill>
              </a:rPr>
              <a:t>arus</a:t>
            </a:r>
            <a:r>
              <a:rPr lang="en-US" sz="1500" dirty="0">
                <a:solidFill>
                  <a:schemeClr val="dk1"/>
                </a:solidFill>
              </a:rPr>
              <a:t> kas </a:t>
            </a:r>
            <a:r>
              <a:rPr lang="en-US" sz="1500" dirty="0" err="1">
                <a:solidFill>
                  <a:schemeClr val="dk1"/>
                </a:solidFill>
              </a:rPr>
              <a:t>masuk</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penjualan</a:t>
            </a:r>
            <a:r>
              <a:rPr lang="en-US" sz="1500" dirty="0">
                <a:solidFill>
                  <a:schemeClr val="dk1"/>
                </a:solidFill>
              </a:rPr>
              <a:t> asset </a:t>
            </a:r>
            <a:r>
              <a:rPr lang="en-US" sz="1500" dirty="0" err="1">
                <a:solidFill>
                  <a:schemeClr val="dk1"/>
                </a:solidFill>
              </a:rPr>
              <a:t>tetap</a:t>
            </a:r>
            <a:r>
              <a:rPr lang="id-ID" sz="1500" dirty="0">
                <a:solidFill>
                  <a:schemeClr val="dk1"/>
                </a:solidFill>
              </a:rPr>
              <a:t> arus kas investasi tetap negatif</a:t>
            </a:r>
            <a:r>
              <a:rPr lang="en-US" sz="1500" dirty="0">
                <a:solidFill>
                  <a:schemeClr val="dk1"/>
                </a:solidFill>
              </a:rPr>
              <a:t>.</a:t>
            </a: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spTree>
    <p:extLst>
      <p:ext uri="{BB962C8B-B14F-4D97-AF65-F5344CB8AC3E}">
        <p14:creationId xmlns:p14="http://schemas.microsoft.com/office/powerpoint/2010/main" val="2404792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0057"/>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ID" sz="1500" dirty="0" err="1">
                <a:solidFill>
                  <a:schemeClr val="dk1"/>
                </a:solidFill>
              </a:rPr>
              <a:t>Arus</a:t>
            </a:r>
            <a:r>
              <a:rPr lang="en-ID" sz="1500" dirty="0">
                <a:solidFill>
                  <a:schemeClr val="dk1"/>
                </a:solidFill>
              </a:rPr>
              <a:t> kas Perusahaan </a:t>
            </a:r>
            <a:r>
              <a:rPr lang="en-ID" sz="1500" dirty="0" err="1">
                <a:solidFill>
                  <a:schemeClr val="dk1"/>
                </a:solidFill>
              </a:rPr>
              <a:t>positif</a:t>
            </a:r>
            <a:r>
              <a:rPr lang="id-ID" sz="1500" dirty="0">
                <a:solidFill>
                  <a:schemeClr val="dk1"/>
                </a:solidFill>
              </a:rPr>
              <a:t> meningkat</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tahun</a:t>
            </a:r>
            <a:r>
              <a:rPr lang="en-ID" sz="1500" dirty="0">
                <a:solidFill>
                  <a:schemeClr val="dk1"/>
                </a:solidFill>
              </a:rPr>
              <a:t> </a:t>
            </a:r>
            <a:r>
              <a:rPr lang="en-ID" sz="1500" dirty="0" err="1">
                <a:solidFill>
                  <a:schemeClr val="dk1"/>
                </a:solidFill>
              </a:rPr>
              <a:t>sebelumnya</a:t>
            </a:r>
            <a:r>
              <a:rPr lang="en-ID" sz="1500" dirty="0">
                <a:solidFill>
                  <a:schemeClr val="dk1"/>
                </a:solidFill>
              </a:rPr>
              <a:t> </a:t>
            </a:r>
            <a:r>
              <a:rPr lang="en-ID" sz="1500" dirty="0" err="1">
                <a:solidFill>
                  <a:schemeClr val="dk1"/>
                </a:solidFill>
              </a:rPr>
              <a:t>berasal</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penambahan</a:t>
            </a:r>
            <a:r>
              <a:rPr lang="en-ID" sz="1500" dirty="0">
                <a:solidFill>
                  <a:schemeClr val="dk1"/>
                </a:solidFill>
              </a:rPr>
              <a:t> </a:t>
            </a:r>
            <a:r>
              <a:rPr lang="en-ID" sz="1500" dirty="0" err="1">
                <a:solidFill>
                  <a:schemeClr val="dk1"/>
                </a:solidFill>
              </a:rPr>
              <a:t>utan</a:t>
            </a:r>
            <a:r>
              <a:rPr lang="id-ID" sz="1500" dirty="0">
                <a:solidFill>
                  <a:schemeClr val="dk1"/>
                </a:solidFill>
              </a:rPr>
              <a:t>g.</a:t>
            </a:r>
            <a:endParaRPr lang="en-ID"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ID" sz="1500" dirty="0">
                <a:solidFill>
                  <a:schemeClr val="dk1"/>
                </a:solidFill>
              </a:rPr>
              <a:t>Jika </a:t>
            </a:r>
            <a:r>
              <a:rPr lang="en-ID" sz="1500" dirty="0" err="1">
                <a:solidFill>
                  <a:schemeClr val="dk1"/>
                </a:solidFill>
              </a:rPr>
              <a:t>dilihat</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polanya</a:t>
            </a:r>
            <a:r>
              <a:rPr lang="en-ID" sz="1500" dirty="0">
                <a:solidFill>
                  <a:schemeClr val="dk1"/>
                </a:solidFill>
              </a:rPr>
              <a:t> (+,-,+), Perusahaan </a:t>
            </a:r>
            <a:r>
              <a:rPr lang="en-ID" sz="1500" dirty="0" err="1">
                <a:solidFill>
                  <a:schemeClr val="dk1"/>
                </a:solidFill>
              </a:rPr>
              <a:t>serpertinya</a:t>
            </a:r>
            <a:r>
              <a:rPr lang="en-ID" sz="1500" dirty="0">
                <a:solidFill>
                  <a:schemeClr val="dk1"/>
                </a:solidFill>
              </a:rPr>
              <a:t> </a:t>
            </a:r>
            <a:r>
              <a:rPr lang="en-ID" sz="1500" dirty="0" err="1">
                <a:solidFill>
                  <a:schemeClr val="dk1"/>
                </a:solidFill>
              </a:rPr>
              <a:t>sedang</a:t>
            </a:r>
            <a:r>
              <a:rPr lang="en-ID" sz="1500" dirty="0">
                <a:solidFill>
                  <a:schemeClr val="dk1"/>
                </a:solidFill>
              </a:rPr>
              <a:t> </a:t>
            </a:r>
            <a:r>
              <a:rPr lang="en-ID" sz="1500" dirty="0" err="1">
                <a:solidFill>
                  <a:schemeClr val="dk1"/>
                </a:solidFill>
              </a:rPr>
              <a:t>melakukan</a:t>
            </a:r>
            <a:r>
              <a:rPr lang="en-ID" sz="1500" dirty="0">
                <a:solidFill>
                  <a:schemeClr val="dk1"/>
                </a:solidFill>
              </a:rPr>
              <a:t> </a:t>
            </a:r>
            <a:r>
              <a:rPr lang="en-ID" sz="1500" dirty="0" err="1">
                <a:solidFill>
                  <a:schemeClr val="dk1"/>
                </a:solidFill>
              </a:rPr>
              <a:t>ekpansi</a:t>
            </a:r>
            <a:r>
              <a:rPr lang="en-ID" sz="1500" dirty="0">
                <a:solidFill>
                  <a:schemeClr val="dk1"/>
                </a:solidFill>
              </a:rPr>
              <a:t> </a:t>
            </a:r>
            <a:r>
              <a:rPr lang="en-ID" sz="1500" dirty="0" err="1">
                <a:solidFill>
                  <a:schemeClr val="dk1"/>
                </a:solidFill>
              </a:rPr>
              <a:t>bisnis</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membeli</a:t>
            </a:r>
            <a:r>
              <a:rPr lang="en-ID" sz="1500" dirty="0">
                <a:solidFill>
                  <a:schemeClr val="dk1"/>
                </a:solidFill>
              </a:rPr>
              <a:t> </a:t>
            </a:r>
            <a:r>
              <a:rPr lang="en-ID" sz="1500" dirty="0" err="1">
                <a:solidFill>
                  <a:schemeClr val="dk1"/>
                </a:solidFill>
              </a:rPr>
              <a:t>aktiva</a:t>
            </a:r>
            <a:r>
              <a:rPr lang="en-ID" sz="1500" dirty="0">
                <a:solidFill>
                  <a:schemeClr val="dk1"/>
                </a:solidFill>
              </a:rPr>
              <a:t> </a:t>
            </a:r>
            <a:r>
              <a:rPr lang="en-ID" sz="1500" dirty="0" err="1">
                <a:solidFill>
                  <a:schemeClr val="dk1"/>
                </a:solidFill>
              </a:rPr>
              <a:t>baru</a:t>
            </a:r>
            <a:r>
              <a:rPr lang="en-ID" sz="1500" dirty="0">
                <a:solidFill>
                  <a:schemeClr val="dk1"/>
                </a:solidFill>
              </a:rPr>
              <a:t> </a:t>
            </a:r>
            <a:r>
              <a:rPr lang="en-ID" sz="1500" dirty="0" err="1">
                <a:solidFill>
                  <a:schemeClr val="dk1"/>
                </a:solidFill>
              </a:rPr>
              <a:t>dengan</a:t>
            </a:r>
            <a:r>
              <a:rPr lang="en-ID" sz="1500" dirty="0">
                <a:solidFill>
                  <a:schemeClr val="dk1"/>
                </a:solidFill>
              </a:rPr>
              <a:t> </a:t>
            </a:r>
            <a:r>
              <a:rPr lang="en-ID" sz="1500" dirty="0" err="1">
                <a:solidFill>
                  <a:schemeClr val="dk1"/>
                </a:solidFill>
              </a:rPr>
              <a:t>memanfaatkan</a:t>
            </a:r>
            <a:r>
              <a:rPr lang="en-ID" sz="1500" dirty="0">
                <a:solidFill>
                  <a:schemeClr val="dk1"/>
                </a:solidFill>
              </a:rPr>
              <a:t> </a:t>
            </a:r>
            <a:r>
              <a:rPr lang="en-ID" sz="1500" dirty="0" err="1">
                <a:solidFill>
                  <a:schemeClr val="dk1"/>
                </a:solidFill>
              </a:rPr>
              <a:t>kelebihan</a:t>
            </a:r>
            <a:r>
              <a:rPr lang="en-ID" sz="1500" dirty="0">
                <a:solidFill>
                  <a:schemeClr val="dk1"/>
                </a:solidFill>
              </a:rPr>
              <a:t> kas yang </a:t>
            </a:r>
            <a:r>
              <a:rPr lang="en-ID" sz="1500" dirty="0" err="1">
                <a:solidFill>
                  <a:schemeClr val="dk1"/>
                </a:solidFill>
              </a:rPr>
              <a:t>ada</a:t>
            </a:r>
            <a:r>
              <a:rPr lang="en-ID" sz="1500" dirty="0">
                <a:solidFill>
                  <a:schemeClr val="dk1"/>
                </a:solidFill>
              </a:rPr>
              <a:t> dan </a:t>
            </a:r>
            <a:r>
              <a:rPr lang="en-ID" sz="1500" dirty="0" err="1">
                <a:solidFill>
                  <a:schemeClr val="dk1"/>
                </a:solidFill>
              </a:rPr>
              <a:t>pinjaman</a:t>
            </a:r>
            <a:r>
              <a:rPr lang="en-ID" sz="1500" dirty="0">
                <a:solidFill>
                  <a:schemeClr val="dk1"/>
                </a:solidFill>
              </a:rPr>
              <a:t> </a:t>
            </a:r>
            <a:r>
              <a:rPr lang="en-ID" sz="1500" dirty="0" err="1">
                <a:solidFill>
                  <a:schemeClr val="dk1"/>
                </a:solidFill>
              </a:rPr>
              <a:t>dari</a:t>
            </a:r>
            <a:r>
              <a:rPr lang="en-ID" sz="1500" dirty="0">
                <a:solidFill>
                  <a:schemeClr val="dk1"/>
                </a:solidFill>
              </a:rPr>
              <a:t> bank.</a:t>
            </a:r>
            <a:endParaRPr sz="1500" dirty="0">
              <a:solidFill>
                <a:schemeClr val="dk1"/>
              </a:solidFill>
            </a:endParaRPr>
          </a:p>
        </p:txBody>
      </p:sp>
    </p:spTree>
    <p:extLst>
      <p:ext uri="{BB962C8B-B14F-4D97-AF65-F5344CB8AC3E}">
        <p14:creationId xmlns:p14="http://schemas.microsoft.com/office/powerpoint/2010/main" val="1278302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1419</TotalTime>
  <Words>14081</Words>
  <Application>Microsoft Office PowerPoint</Application>
  <PresentationFormat>Peragaan Layar (16:9)</PresentationFormat>
  <Paragraphs>3576</Paragraphs>
  <Slides>202</Slides>
  <Notes>162</Notes>
  <HiddenSlides>0</HiddenSlides>
  <MMClips>0</MMClips>
  <ScaleCrop>false</ScaleCrop>
  <HeadingPairs>
    <vt:vector size="4" baseType="variant">
      <vt:variant>
        <vt:lpstr>Tema</vt:lpstr>
      </vt:variant>
      <vt:variant>
        <vt:i4>1</vt:i4>
      </vt:variant>
      <vt:variant>
        <vt:lpstr>Judul Slide</vt:lpstr>
      </vt:variant>
      <vt:variant>
        <vt:i4>202</vt:i4>
      </vt:variant>
    </vt:vector>
  </HeadingPairs>
  <TitlesOfParts>
    <vt:vector size="203"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82</cp:revision>
  <dcterms:modified xsi:type="dcterms:W3CDTF">2025-06-26T14:56:44Z</dcterms:modified>
</cp:coreProperties>
</file>